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435" r:id="rId2"/>
    <p:sldId id="442" r:id="rId3"/>
    <p:sldId id="441" r:id="rId4"/>
    <p:sldId id="443" r:id="rId5"/>
    <p:sldId id="444" r:id="rId6"/>
    <p:sldId id="452" r:id="rId7"/>
    <p:sldId id="445" r:id="rId8"/>
    <p:sldId id="446" r:id="rId9"/>
    <p:sldId id="448" r:id="rId10"/>
    <p:sldId id="451" r:id="rId11"/>
    <p:sldId id="449" r:id="rId12"/>
    <p:sldId id="450" r:id="rId13"/>
    <p:sldId id="419" r:id="rId14"/>
  </p:sldIdLst>
  <p:sldSz cx="12192000" cy="6858000"/>
  <p:notesSz cx="6858000" cy="9144000"/>
  <p:custDataLst>
    <p:tags r:id="rId17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B7FF"/>
    <a:srgbClr val="FFFFCC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9216" autoAdjust="0"/>
    <p:restoredTop sz="85160" autoAdjust="0"/>
  </p:normalViewPr>
  <p:slideViewPr>
    <p:cSldViewPr snapToGrid="0">
      <p:cViewPr>
        <p:scale>
          <a:sx n="90" d="100"/>
          <a:sy n="90" d="100"/>
        </p:scale>
        <p:origin x="14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tags" Target="tags/tag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BA2DA-643A-463C-866E-F35E694B91DA}" type="datetimeFigureOut">
              <a:rPr lang="de-DE" smtClean="0"/>
              <a:t>07.11.16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ADDB0-2A0F-4F20-9C2F-50EEC6A37EB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3618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4.jpeg>
</file>

<file path=ppt/media/image5.jpe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DB449-486F-456A-B109-598711D3768F}" type="datetimeFigureOut">
              <a:rPr lang="de-DE" smtClean="0"/>
              <a:t>07.11.16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64E32A-773C-4929-8D99-18F8AD191AE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09998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320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779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2.vml"/><Relationship Id="rId2" Type="http://schemas.openxmlformats.org/officeDocument/2006/relationships/tags" Target="../tags/tag3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3.vml"/><Relationship Id="rId2" Type="http://schemas.openxmlformats.org/officeDocument/2006/relationships/tags" Target="../tags/tag4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4.vml"/><Relationship Id="rId2" Type="http://schemas.openxmlformats.org/officeDocument/2006/relationships/tags" Target="../tags/tag5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5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5.vml"/><Relationship Id="rId2" Type="http://schemas.openxmlformats.org/officeDocument/2006/relationships/tags" Target="../tags/tag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6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6.vml"/><Relationship Id="rId2" Type="http://schemas.openxmlformats.org/officeDocument/2006/relationships/tags" Target="../tags/tag7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7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7.vml"/><Relationship Id="rId2" Type="http://schemas.openxmlformats.org/officeDocument/2006/relationships/tags" Target="../tags/tag8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8.vml"/><Relationship Id="rId2" Type="http://schemas.openxmlformats.org/officeDocument/2006/relationships/tags" Target="../tags/tag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9.vml"/><Relationship Id="rId2" Type="http://schemas.openxmlformats.org/officeDocument/2006/relationships/tags" Target="../tags/tag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117599" y="2298170"/>
            <a:ext cx="8026767" cy="520700"/>
          </a:xfrm>
          <a:prstGeom prst="rect">
            <a:avLst/>
          </a:prstGeom>
        </p:spPr>
        <p:txBody>
          <a:bodyPr vert="horz" lIns="0" tIns="0" rIns="91440" bIns="0" rtlCol="0" anchor="b" anchorCtr="0">
            <a:noAutofit/>
          </a:bodyPr>
          <a:lstStyle>
            <a:lvl1pPr>
              <a:lnSpc>
                <a:spcPct val="100000"/>
              </a:lnSpc>
              <a:defRPr sz="3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/>
              </a:defRPr>
            </a:lvl1pPr>
          </a:lstStyle>
          <a:p>
            <a:r>
              <a:rPr lang="en-US" dirty="0" smtClean="0"/>
              <a:t>Das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der</a:t>
            </a:r>
            <a:r>
              <a:rPr lang="en-US" dirty="0" smtClean="0"/>
              <a:t> </a:t>
            </a:r>
            <a:r>
              <a:rPr lang="en-US" dirty="0" err="1" smtClean="0"/>
              <a:t>Haupttitel</a:t>
            </a:r>
            <a:endParaRPr lang="de-DE" dirty="0"/>
          </a:p>
        </p:txBody>
      </p:sp>
      <p:sp>
        <p:nvSpPr>
          <p:cNvPr id="16" name="Rectangle 15"/>
          <p:cNvSpPr/>
          <p:nvPr/>
        </p:nvSpPr>
        <p:spPr>
          <a:xfrm>
            <a:off x="0" y="2857501"/>
            <a:ext cx="12192000" cy="4000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latin typeface="Arial Narrow" panose="020B0606020202030204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117599" y="2936880"/>
            <a:ext cx="8026765" cy="2184400"/>
          </a:xfrm>
          <a:prstGeom prst="rect">
            <a:avLst/>
          </a:prstGeom>
        </p:spPr>
        <p:txBody>
          <a:bodyPr vert="horz" lIns="0" tIns="0" rIns="91440" bIns="0" rtlCol="0" anchor="t" anchorCtr="0">
            <a:noAutofit/>
          </a:bodyPr>
          <a:lstStyle>
            <a:lvl1pPr>
              <a:defRPr lang="de-DE" sz="3200" b="0" baseline="0" dirty="0" smtClean="0">
                <a:solidFill>
                  <a:schemeClr val="bg1"/>
                </a:solidFill>
                <a:latin typeface="+mn-lt"/>
                <a:ea typeface="+mj-ea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de-DE" dirty="0" smtClean="0"/>
              <a:t>Das ist der 2-zeilige Subtitel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117600" y="5808710"/>
            <a:ext cx="7213600" cy="101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de-DE" dirty="0" smtClean="0"/>
              <a:t>Ort, Datum,</a:t>
            </a:r>
          </a:p>
          <a:p>
            <a:pPr lvl="0"/>
            <a:r>
              <a:rPr lang="de-DE" dirty="0" smtClean="0"/>
              <a:t>Autor</a:t>
            </a:r>
          </a:p>
          <a:p>
            <a:pPr lvl="0"/>
            <a:r>
              <a:rPr lang="de-DE" dirty="0" smtClean="0"/>
              <a:t>Status</a:t>
            </a:r>
          </a:p>
          <a:p>
            <a:pPr lvl="0"/>
            <a:endParaRPr lang="de-DE" dirty="0" smtClean="0"/>
          </a:p>
        </p:txBody>
      </p:sp>
      <p:pic>
        <p:nvPicPr>
          <p:cNvPr id="7" name="Picture 8" descr="LOGO_mast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2788" y="0"/>
            <a:ext cx="2285726" cy="84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641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FE8F5-41A3-4301-A47F-31831316DC49}" type="datetime4">
              <a:rPr lang="de-DE" smtClean="0"/>
              <a:t>7. November 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6554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7F9C7B1-2EC2-4381-AE6A-D48C16AF6BB3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184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EDDF41F-C0CD-4D6D-B1B8-371D59A6A595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99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BF642D4-A5D5-48EB-8816-07EBA5FFB1EE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47786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11C4843-1809-40E5-8578-E03375F47FBB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64620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83A4E86-E105-42C2-BFCD-87B6057E2C9B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3248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27DAB0F-5D0B-4037-9758-854518C8BB94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0182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DB60C92-C9DA-4155-9A8C-48BE6E179608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926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135CF49-9A73-47A7-8F65-8E7E92988D2A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2066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76224FF2-59FA-4BA9-B22B-606D9A3E51CA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9689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7049372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4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tx1">
                  <a:lumMod val="85000"/>
                  <a:lumOff val="15000"/>
                </a:schemeClr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85000"/>
                  <a:lumOff val="1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85000"/>
                  <a:lumOff val="1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85000"/>
                  <a:lumOff val="1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97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A1FED02-8F29-43DF-99E3-E0A5929004FF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3707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AB9FDA6-75A4-4AC5-A518-6C4F5DCE22DA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20790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1D29804-6381-442D-8431-54AF06AA6573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5970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475A12F-773D-40F3-975C-324319C18717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8246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CA68869-28F7-4FC2-8022-69F8909D12EE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6248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D26D645-7457-46F8-A8FF-6A879952E15F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214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C080181-388A-463F-B5F5-A0B0BA591070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35055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D65EB56-45A2-4D1A-9B6C-55DE4D0EDF5A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6954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DAF41A4-9F3F-4224-A411-7368417F9465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11803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D5FE5AD-E500-4D34-9E44-6DC9EBD25FB2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1529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0388311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7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428449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4235FCF-D5BC-44C9-B9DE-48EFF4593A2D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32698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EF625A-31C6-4C43-A417-E21D122C48C9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6624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3569E491-B4C2-46B6-A237-FACFE3FBE201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5309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9B8F62F-A418-41F2-A2B8-0712C2875A78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57090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4A0E54-2F12-40C8-9BEB-C4B6394B4ECD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03515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E05A7F5-773C-4881-A0C4-FD42EFE01DC0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14516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4714CE8-8790-46E3-A6C5-5A488DF231B9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7660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3E987FC-42D9-453A-9633-2C730DEED79C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40278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858E51C-64A7-4E7C-AB35-CFC5B09D3A53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2286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7FDC5D2-36A7-438D-9651-EF40CEE3BFF8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829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42112008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1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2351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8EDA7CF-0B25-4927-9C0E-D25F75C14022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13519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1DB4873-AA39-4F92-AC07-5D311AB9735E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0364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0E188F9-1BFA-4825-9F8A-513A15D12057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68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7F478BD-39EA-4984-8260-14496EFFC047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7152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6347743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55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4976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Pr>
        <a:solidFill>
          <a:srgbClr val="6C6C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7749245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79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6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5756272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03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7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740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4937821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27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229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1143656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51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3643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46" Type="http://schemas.openxmlformats.org/officeDocument/2006/relationships/tags" Target="../tags/tag2.xml"/><Relationship Id="rId47" Type="http://schemas.openxmlformats.org/officeDocument/2006/relationships/oleObject" Target="../embeddings/oleObject1.bin"/><Relationship Id="rId48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theme" Target="../theme/theme1.xml"/><Relationship Id="rId45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46"/>
            </p:custDataLst>
            <p:extLst>
              <p:ext uri="{D42A27DB-BD31-4B8C-83A1-F6EECF244321}">
                <p14:modId xmlns:p14="http://schemas.microsoft.com/office/powerpoint/2010/main" val="2524700657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64" name="think-cell Folie" r:id="rId47" imgW="359" imgH="358" progId="TCLayout.ActiveDocument.1">
                  <p:embed/>
                </p:oleObj>
              </mc:Choice>
              <mc:Fallback>
                <p:oleObj name="think-cell Folie" r:id="rId47" imgW="359" imgH="35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8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6648" y="6486526"/>
            <a:ext cx="1454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04600" y="6486526"/>
            <a:ext cx="711200" cy="365125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508710" y="6486526"/>
            <a:ext cx="2978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04FF091-6AFD-46C0-A7CF-A8042EB4153F}" type="datetime4">
              <a:rPr lang="de-DE" smtClean="0"/>
              <a:t>7. November 2016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39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81" r:id="rId19"/>
    <p:sldLayoutId id="2147483682" r:id="rId20"/>
    <p:sldLayoutId id="2147483683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2" r:id="rId28"/>
    <p:sldLayoutId id="2147483694" r:id="rId29"/>
    <p:sldLayoutId id="2147483696" r:id="rId30"/>
    <p:sldLayoutId id="2147483698" r:id="rId31"/>
    <p:sldLayoutId id="2147483700" r:id="rId32"/>
    <p:sldLayoutId id="2147483702" r:id="rId33"/>
    <p:sldLayoutId id="2147483704" r:id="rId34"/>
    <p:sldLayoutId id="2147483706" r:id="rId35"/>
    <p:sldLayoutId id="2147483707" r:id="rId36"/>
    <p:sldLayoutId id="2147483708" r:id="rId37"/>
    <p:sldLayoutId id="2147483709" r:id="rId38"/>
    <p:sldLayoutId id="2147483710" r:id="rId39"/>
    <p:sldLayoutId id="2147483711" r:id="rId40"/>
    <p:sldLayoutId id="2147483712" r:id="rId41"/>
    <p:sldLayoutId id="2147483713" r:id="rId42"/>
    <p:sldLayoutId id="2147483714" r:id="rId43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hdr="0" ftr="0" dt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2800" b="1" kern="1200">
          <a:solidFill>
            <a:schemeClr val="tx1">
              <a:lumMod val="85000"/>
              <a:lumOff val="15000"/>
            </a:schemeClr>
          </a:solidFill>
          <a:latin typeface="Arial"/>
          <a:ea typeface="+mj-ea"/>
          <a:cs typeface="Arial"/>
        </a:defRPr>
      </a:lvl1pPr>
    </p:titleStyle>
    <p:bodyStyle>
      <a:lvl1pPr marL="269875" indent="-269875" algn="l" defTabSz="457200" rtl="0" eaLnBrk="1" latinLnBrk="0" hangingPunct="1">
        <a:lnSpc>
          <a:spcPct val="100000"/>
        </a:lnSpc>
        <a:spcBef>
          <a:spcPts val="390"/>
        </a:spcBef>
        <a:spcAft>
          <a:spcPts val="780"/>
        </a:spcAft>
        <a:buClr>
          <a:schemeClr val="tx1">
            <a:lumMod val="85000"/>
            <a:lumOff val="15000"/>
          </a:schemeClr>
        </a:buClr>
        <a:buSzPct val="165000"/>
        <a:buFont typeface="Arial"/>
        <a:buChar char="■"/>
        <a:defRPr sz="16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1pPr>
      <a:lvl2pPr marL="482600" indent="-217488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2pPr>
      <a:lvl3pPr marL="647700" indent="-216000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3pPr>
      <a:lvl4pPr marL="806450" indent="-216000" algn="l" defTabSz="457200" rtl="0" eaLnBrk="1" latinLnBrk="0" hangingPunct="1">
        <a:spcBef>
          <a:spcPct val="20000"/>
        </a:spcBef>
        <a:spcAft>
          <a:spcPts val="576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4pPr>
      <a:lvl5pPr marL="920750" indent="-216000" algn="l" defTabSz="534988" rtl="0" eaLnBrk="1" latinLnBrk="0" hangingPunct="1">
        <a:spcBef>
          <a:spcPct val="20000"/>
        </a:spcBef>
        <a:spcAft>
          <a:spcPts val="480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13.bin"/><Relationship Id="rId5" Type="http://schemas.openxmlformats.org/officeDocument/2006/relationships/image" Target="../media/image11.emf"/><Relationship Id="rId1" Type="http://schemas.openxmlformats.org/officeDocument/2006/relationships/vmlDrawing" Target="../drawings/vmlDrawing13.vml"/><Relationship Id="rId2" Type="http://schemas.openxmlformats.org/officeDocument/2006/relationships/tags" Target="../tags/tag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compose/compose-file" TargetMode="External"/><Relationship Id="rId4" Type="http://schemas.openxmlformats.org/officeDocument/2006/relationships/hyperlink" Target="https://docs.docker.com/compose/reference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1.emf"/><Relationship Id="rId1" Type="http://schemas.openxmlformats.org/officeDocument/2006/relationships/vmlDrawing" Target="../drawings/vmlDrawing10.vml"/><Relationship Id="rId2" Type="http://schemas.openxmlformats.org/officeDocument/2006/relationships/tags" Target="../tags/tag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png"/><Relationship Id="rId20" Type="http://schemas.openxmlformats.org/officeDocument/2006/relationships/image" Target="../media/image26.png"/><Relationship Id="rId10" Type="http://schemas.openxmlformats.org/officeDocument/2006/relationships/image" Target="../media/image16.png"/><Relationship Id="rId11" Type="http://schemas.openxmlformats.org/officeDocument/2006/relationships/image" Target="../media/image17.png"/><Relationship Id="rId12" Type="http://schemas.openxmlformats.org/officeDocument/2006/relationships/image" Target="../media/image18.png"/><Relationship Id="rId13" Type="http://schemas.openxmlformats.org/officeDocument/2006/relationships/image" Target="../media/image19.png"/><Relationship Id="rId14" Type="http://schemas.openxmlformats.org/officeDocument/2006/relationships/image" Target="../media/image20.png"/><Relationship Id="rId15" Type="http://schemas.openxmlformats.org/officeDocument/2006/relationships/image" Target="../media/image21.png"/><Relationship Id="rId16" Type="http://schemas.openxmlformats.org/officeDocument/2006/relationships/image" Target="../media/image22.png"/><Relationship Id="rId17" Type="http://schemas.openxmlformats.org/officeDocument/2006/relationships/image" Target="../media/image23.png"/><Relationship Id="rId18" Type="http://schemas.openxmlformats.org/officeDocument/2006/relationships/image" Target="../media/image24.png"/><Relationship Id="rId19" Type="http://schemas.openxmlformats.org/officeDocument/2006/relationships/image" Target="../media/image25.png"/><Relationship Id="rId1" Type="http://schemas.openxmlformats.org/officeDocument/2006/relationships/vmlDrawing" Target="../drawings/vmlDrawing11.vml"/><Relationship Id="rId2" Type="http://schemas.openxmlformats.org/officeDocument/2006/relationships/tags" Target="../tags/tag12.xml"/><Relationship Id="rId3" Type="http://schemas.openxmlformats.org/officeDocument/2006/relationships/slideLayout" Target="../slideLayouts/slideLayout8.xml"/><Relationship Id="rId4" Type="http://schemas.openxmlformats.org/officeDocument/2006/relationships/oleObject" Target="../embeddings/oleObject11.bin"/><Relationship Id="rId5" Type="http://schemas.openxmlformats.org/officeDocument/2006/relationships/image" Target="../media/image11.emf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12.bin"/><Relationship Id="rId5" Type="http://schemas.openxmlformats.org/officeDocument/2006/relationships/image" Target="../media/image11.emf"/><Relationship Id="rId1" Type="http://schemas.openxmlformats.org/officeDocument/2006/relationships/vmlDrawing" Target="../drawings/vmlDrawing12.vml"/><Relationship Id="rId2" Type="http://schemas.openxmlformats.org/officeDocument/2006/relationships/tags" Target="../tags/tag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</a:t>
            </a:fld>
            <a:endParaRPr lang="de-DE"/>
          </a:p>
        </p:txBody>
      </p:sp>
      <p:pic>
        <p:nvPicPr>
          <p:cNvPr id="4" name="Picture 2" descr="http://www.atbreak.com/wp-content/uploads/2012/06/over-the-cloud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08"/>
          <a:stretch/>
        </p:blipFill>
        <p:spPr bwMode="auto">
          <a:xfrm>
            <a:off x="0" y="0"/>
            <a:ext cx="12192000" cy="7002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/>
          <p:cNvSpPr/>
          <p:nvPr/>
        </p:nvSpPr>
        <p:spPr>
          <a:xfrm>
            <a:off x="0" y="4397804"/>
            <a:ext cx="12192000" cy="2316163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7920" y="0"/>
            <a:ext cx="2384080" cy="8853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380" y="4382306"/>
            <a:ext cx="6743700" cy="213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420843" y="5283109"/>
            <a:ext cx="32351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latin typeface="Source Code Pro" charset="0"/>
                <a:ea typeface="Source Code Pro" charset="0"/>
                <a:cs typeface="Source Code Pro" charset="0"/>
              </a:rPr>
              <a:t>Composition</a:t>
            </a:r>
            <a:endParaRPr lang="en-US" sz="3600" b="1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34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" name="Objekt 28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55718520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5" name="think-cell Folie" r:id="rId4" imgW="290" imgH="290" progId="TCLayout.ActiveDocument.1">
                  <p:embed/>
                </p:oleObj>
              </mc:Choice>
              <mc:Fallback>
                <p:oleObj name="think-cell Folie" r:id="rId4" imgW="290" imgH="29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feld 7"/>
          <p:cNvSpPr txBox="1"/>
          <p:nvPr/>
        </p:nvSpPr>
        <p:spPr>
          <a:xfrm>
            <a:off x="1357357" y="2095017"/>
            <a:ext cx="3530009" cy="369332"/>
          </a:xfrm>
          <a:prstGeom prst="rect">
            <a:avLst/>
          </a:prstGeom>
          <a:solidFill>
            <a:srgbClr val="FFFFCC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 smtClean="0"/>
              <a:t>Application</a:t>
            </a:r>
            <a:r>
              <a:rPr lang="de-DE" b="1" dirty="0" smtClean="0"/>
              <a:t> </a:t>
            </a:r>
            <a:r>
              <a:rPr lang="de-DE" b="1" dirty="0" err="1" smtClean="0"/>
              <a:t>Blueprint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Cluster Orchestration: The </a:t>
            </a:r>
            <a:r>
              <a:rPr lang="de-DE" dirty="0" err="1" smtClean="0"/>
              <a:t>Composition</a:t>
            </a:r>
            <a:r>
              <a:rPr lang="de-DE" dirty="0" smtClean="0"/>
              <a:t> Part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10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1357357" y="3537417"/>
            <a:ext cx="3530009" cy="563526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Cluster </a:t>
            </a:r>
            <a:r>
              <a:rPr lang="de-DE" dirty="0" err="1" smtClean="0"/>
              <a:t>Orchestrator</a:t>
            </a:r>
            <a:endParaRPr lang="de-DE" dirty="0" smtClean="0"/>
          </a:p>
        </p:txBody>
      </p:sp>
      <p:sp>
        <p:nvSpPr>
          <p:cNvPr id="6" name="Pfeil nach unten 5"/>
          <p:cNvSpPr/>
          <p:nvPr/>
        </p:nvSpPr>
        <p:spPr>
          <a:xfrm>
            <a:off x="2808700" y="2727922"/>
            <a:ext cx="627321" cy="712382"/>
          </a:xfrm>
          <a:prstGeom prst="downArrow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" name="Pfeil nach unten 6"/>
          <p:cNvSpPr/>
          <p:nvPr/>
        </p:nvSpPr>
        <p:spPr>
          <a:xfrm>
            <a:off x="2808700" y="4196459"/>
            <a:ext cx="627321" cy="712382"/>
          </a:xfrm>
          <a:prstGeom prst="downArrow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0" name="Textfeld 9"/>
          <p:cNvSpPr txBox="1"/>
          <p:nvPr/>
        </p:nvSpPr>
        <p:spPr>
          <a:xfrm>
            <a:off x="1357355" y="5046309"/>
            <a:ext cx="3530009" cy="369332"/>
          </a:xfrm>
          <a:prstGeom prst="rect">
            <a:avLst/>
          </a:prstGeom>
          <a:solidFill>
            <a:srgbClr val="FFFFCC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 smtClean="0"/>
              <a:t>Running</a:t>
            </a:r>
            <a:r>
              <a:rPr lang="de-DE" b="1" dirty="0" smtClean="0"/>
              <a:t> </a:t>
            </a:r>
            <a:r>
              <a:rPr lang="de-DE" b="1" dirty="0" err="1" smtClean="0"/>
              <a:t>Application</a:t>
            </a:r>
            <a:endParaRPr lang="de-DE" dirty="0"/>
          </a:p>
        </p:txBody>
      </p:sp>
      <p:grpSp>
        <p:nvGrpSpPr>
          <p:cNvPr id="30" name="Gruppieren 29"/>
          <p:cNvGrpSpPr/>
          <p:nvPr/>
        </p:nvGrpSpPr>
        <p:grpSpPr>
          <a:xfrm>
            <a:off x="5459896" y="1339531"/>
            <a:ext cx="5671930" cy="4544434"/>
            <a:chOff x="5459896" y="1339531"/>
            <a:chExt cx="5671930" cy="4544434"/>
          </a:xfrm>
        </p:grpSpPr>
        <p:sp>
          <p:nvSpPr>
            <p:cNvPr id="28" name="Abgerundete rechteckige Legende 27"/>
            <p:cNvSpPr/>
            <p:nvPr/>
          </p:nvSpPr>
          <p:spPr>
            <a:xfrm>
              <a:off x="5459896" y="1339531"/>
              <a:ext cx="5671930" cy="4544434"/>
            </a:xfrm>
            <a:prstGeom prst="wedgeRoundRectCallout">
              <a:avLst>
                <a:gd name="adj1" fmla="val -61721"/>
                <a:gd name="adj2" fmla="val -28261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sp>
          <p:nvSpPr>
            <p:cNvPr id="11" name="Abgerundetes Rechteck 10"/>
            <p:cNvSpPr/>
            <p:nvPr/>
          </p:nvSpPr>
          <p:spPr>
            <a:xfrm>
              <a:off x="5627630" y="3447644"/>
              <a:ext cx="4433778" cy="827608"/>
            </a:xfrm>
            <a:prstGeom prst="roundRect">
              <a:avLst/>
            </a:prstGeom>
            <a:noFill/>
            <a:ln w="28575">
              <a:solidFill>
                <a:schemeClr val="bg2">
                  <a:lumMod val="25000"/>
                </a:schemeClr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sp>
          <p:nvSpPr>
            <p:cNvPr id="12" name="Abgerundetes Rechteck 11"/>
            <p:cNvSpPr/>
            <p:nvPr/>
          </p:nvSpPr>
          <p:spPr>
            <a:xfrm>
              <a:off x="6787133" y="2134942"/>
              <a:ext cx="1988288" cy="420568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 smtClean="0"/>
                <a:t>HAproxy</a:t>
              </a:r>
              <a:endParaRPr lang="de-DE" dirty="0" smtClean="0"/>
            </a:p>
          </p:txBody>
        </p:sp>
        <p:sp>
          <p:nvSpPr>
            <p:cNvPr id="13" name="Abgerundetes Rechteck 12"/>
            <p:cNvSpPr/>
            <p:nvPr/>
          </p:nvSpPr>
          <p:spPr>
            <a:xfrm>
              <a:off x="5752526" y="3668813"/>
              <a:ext cx="1988288" cy="420568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smtClean="0"/>
                <a:t>NGINX</a:t>
              </a:r>
            </a:p>
          </p:txBody>
        </p:sp>
        <p:sp>
          <p:nvSpPr>
            <p:cNvPr id="14" name="Abgerundetes Rechteck 13"/>
            <p:cNvSpPr/>
            <p:nvPr/>
          </p:nvSpPr>
          <p:spPr>
            <a:xfrm>
              <a:off x="7920128" y="3668813"/>
              <a:ext cx="1988288" cy="420568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smtClean="0"/>
                <a:t>NGINX</a:t>
              </a:r>
            </a:p>
          </p:txBody>
        </p:sp>
        <p:sp>
          <p:nvSpPr>
            <p:cNvPr id="15" name="Abgerundetes Rechteck 14"/>
            <p:cNvSpPr/>
            <p:nvPr/>
          </p:nvSpPr>
          <p:spPr>
            <a:xfrm>
              <a:off x="6829960" y="5065404"/>
              <a:ext cx="1988288" cy="420568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smtClean="0"/>
                <a:t>MySQL</a:t>
              </a:r>
            </a:p>
          </p:txBody>
        </p:sp>
        <p:cxnSp>
          <p:nvCxnSpPr>
            <p:cNvPr id="16" name="Gerader Verbinder 15"/>
            <p:cNvCxnSpPr>
              <a:stCxn id="12" idx="2"/>
              <a:endCxn id="13" idx="0"/>
            </p:cNvCxnSpPr>
            <p:nvPr/>
          </p:nvCxnSpPr>
          <p:spPr>
            <a:xfrm flipH="1">
              <a:off x="6746670" y="2555510"/>
              <a:ext cx="1034607" cy="1113303"/>
            </a:xfrm>
            <a:prstGeom prst="line">
              <a:avLst/>
            </a:prstGeom>
            <a:ln w="31750" cmpd="sng">
              <a:solidFill>
                <a:schemeClr val="tx2"/>
              </a:solidFill>
              <a:headEnd w="lg" len="med"/>
              <a:tailEnd type="triangl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mit Pfeil 16"/>
            <p:cNvCxnSpPr>
              <a:stCxn id="12" idx="2"/>
              <a:endCxn id="14" idx="0"/>
            </p:cNvCxnSpPr>
            <p:nvPr/>
          </p:nvCxnSpPr>
          <p:spPr>
            <a:xfrm>
              <a:off x="7781277" y="2555510"/>
              <a:ext cx="1132995" cy="1113303"/>
            </a:xfrm>
            <a:prstGeom prst="straightConnector1">
              <a:avLst/>
            </a:prstGeom>
            <a:ln w="31750" cmpd="sng">
              <a:solidFill>
                <a:schemeClr val="tx2"/>
              </a:solidFill>
              <a:headEnd w="lg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mit Pfeil 17"/>
            <p:cNvCxnSpPr>
              <a:endCxn id="12" idx="0"/>
            </p:cNvCxnSpPr>
            <p:nvPr/>
          </p:nvCxnSpPr>
          <p:spPr>
            <a:xfrm>
              <a:off x="7781277" y="1717654"/>
              <a:ext cx="0" cy="417288"/>
            </a:xfrm>
            <a:prstGeom prst="straightConnector1">
              <a:avLst/>
            </a:prstGeom>
            <a:ln w="31750" cmpd="sng">
              <a:solidFill>
                <a:schemeClr val="tx2"/>
              </a:solidFill>
              <a:headEnd w="lg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mit Pfeil 18"/>
            <p:cNvCxnSpPr>
              <a:stCxn id="13" idx="2"/>
              <a:endCxn id="15" idx="0"/>
            </p:cNvCxnSpPr>
            <p:nvPr/>
          </p:nvCxnSpPr>
          <p:spPr>
            <a:xfrm>
              <a:off x="6746670" y="4089381"/>
              <a:ext cx="1077434" cy="976023"/>
            </a:xfrm>
            <a:prstGeom prst="straightConnector1">
              <a:avLst/>
            </a:prstGeom>
            <a:ln w="31750" cmpd="sng">
              <a:solidFill>
                <a:schemeClr val="tx2"/>
              </a:solidFill>
              <a:headEnd w="lg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mit Pfeil 19"/>
            <p:cNvCxnSpPr>
              <a:stCxn id="14" idx="2"/>
              <a:endCxn id="15" idx="0"/>
            </p:cNvCxnSpPr>
            <p:nvPr/>
          </p:nvCxnSpPr>
          <p:spPr>
            <a:xfrm flipH="1">
              <a:off x="7824104" y="4089381"/>
              <a:ext cx="1090168" cy="976023"/>
            </a:xfrm>
            <a:prstGeom prst="straightConnector1">
              <a:avLst/>
            </a:prstGeom>
            <a:ln w="31750" cmpd="sng">
              <a:solidFill>
                <a:schemeClr val="tx2"/>
              </a:solidFill>
              <a:headEnd w="lg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feld 20"/>
            <p:cNvSpPr txBox="1"/>
            <p:nvPr/>
          </p:nvSpPr>
          <p:spPr>
            <a:xfrm>
              <a:off x="7285387" y="1369171"/>
              <a:ext cx="1103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HTTP 80</a:t>
              </a:r>
              <a:endParaRPr lang="de-DE" dirty="0"/>
            </a:p>
          </p:txBody>
        </p:sp>
        <p:sp>
          <p:nvSpPr>
            <p:cNvPr id="22" name="Abgerundetes Rechteck 21"/>
            <p:cNvSpPr/>
            <p:nvPr/>
          </p:nvSpPr>
          <p:spPr>
            <a:xfrm>
              <a:off x="8914272" y="2134942"/>
              <a:ext cx="1988288" cy="420568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 smtClean="0"/>
                <a:t>HAproxy</a:t>
              </a:r>
              <a:r>
                <a:rPr lang="de-DE" dirty="0" smtClean="0"/>
                <a:t> </a:t>
              </a:r>
              <a:r>
                <a:rPr lang="de-DE" sz="1400" dirty="0" smtClean="0"/>
                <a:t>(</a:t>
              </a:r>
              <a:r>
                <a:rPr lang="de-DE" sz="1400" dirty="0" err="1" smtClean="0"/>
                <a:t>standby</a:t>
              </a:r>
              <a:r>
                <a:rPr lang="de-DE" sz="1400" dirty="0" smtClean="0"/>
                <a:t>)</a:t>
              </a:r>
            </a:p>
          </p:txBody>
        </p:sp>
        <p:sp>
          <p:nvSpPr>
            <p:cNvPr id="23" name="Abgerundetes Rechteck 22"/>
            <p:cNvSpPr/>
            <p:nvPr/>
          </p:nvSpPr>
          <p:spPr>
            <a:xfrm>
              <a:off x="6558532" y="1982598"/>
              <a:ext cx="4433778" cy="797816"/>
            </a:xfrm>
            <a:prstGeom prst="roundRect">
              <a:avLst/>
            </a:prstGeom>
            <a:noFill/>
            <a:ln w="28575">
              <a:solidFill>
                <a:schemeClr val="bg2">
                  <a:lumMod val="25000"/>
                </a:schemeClr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sp>
          <p:nvSpPr>
            <p:cNvPr id="24" name="Textfeld 23"/>
            <p:cNvSpPr txBox="1"/>
            <p:nvPr/>
          </p:nvSpPr>
          <p:spPr>
            <a:xfrm>
              <a:off x="8863595" y="3130035"/>
              <a:ext cx="13195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i="1" dirty="0" err="1" smtClean="0"/>
                <a:t>Scaling</a:t>
              </a:r>
              <a:r>
                <a:rPr lang="de-DE" sz="1400" i="1" dirty="0" smtClean="0"/>
                <a:t> Group</a:t>
              </a:r>
              <a:endParaRPr lang="de-DE" sz="1400" i="1" dirty="0"/>
            </a:p>
          </p:txBody>
        </p:sp>
        <p:sp>
          <p:nvSpPr>
            <p:cNvPr id="25" name="Textfeld 24"/>
            <p:cNvSpPr txBox="1"/>
            <p:nvPr/>
          </p:nvSpPr>
          <p:spPr>
            <a:xfrm>
              <a:off x="8530576" y="1668117"/>
              <a:ext cx="24767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i="1" dirty="0" smtClean="0"/>
                <a:t>High </a:t>
              </a:r>
              <a:r>
                <a:rPr lang="de-DE" sz="1400" i="1" dirty="0" err="1" smtClean="0"/>
                <a:t>Availability</a:t>
              </a:r>
              <a:r>
                <a:rPr lang="de-DE" sz="1400" i="1" dirty="0" smtClean="0"/>
                <a:t> / Replication</a:t>
              </a:r>
              <a:endParaRPr lang="de-DE" sz="1400" i="1" dirty="0"/>
            </a:p>
          </p:txBody>
        </p:sp>
        <p:sp>
          <p:nvSpPr>
            <p:cNvPr id="26" name="Abgerundetes Rechteck 25"/>
            <p:cNvSpPr/>
            <p:nvPr/>
          </p:nvSpPr>
          <p:spPr>
            <a:xfrm>
              <a:off x="6621848" y="4898927"/>
              <a:ext cx="2314670" cy="741645"/>
            </a:xfrm>
            <a:prstGeom prst="roundRect">
              <a:avLst/>
            </a:prstGeom>
            <a:noFill/>
            <a:ln w="28575">
              <a:solidFill>
                <a:schemeClr val="bg2">
                  <a:lumMod val="25000"/>
                </a:schemeClr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sp>
          <p:nvSpPr>
            <p:cNvPr id="27" name="Textfeld 26"/>
            <p:cNvSpPr txBox="1"/>
            <p:nvPr/>
          </p:nvSpPr>
          <p:spPr>
            <a:xfrm>
              <a:off x="8223036" y="4609200"/>
              <a:ext cx="7922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i="1" dirty="0" err="1" smtClean="0"/>
                <a:t>Stateful</a:t>
              </a:r>
              <a:endParaRPr lang="de-DE" sz="14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990721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11</a:t>
            </a:fld>
            <a:endParaRPr lang="de-DE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Compose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6186" y="1329050"/>
            <a:ext cx="3809910" cy="375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/>
          <p:cNvSpPr/>
          <p:nvPr/>
        </p:nvSpPr>
        <p:spPr>
          <a:xfrm>
            <a:off x="3756922" y="1935078"/>
            <a:ext cx="7520678" cy="40005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Compose Overview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12</a:t>
            </a:fld>
            <a:endParaRPr lang="de-DE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88" y="1935078"/>
            <a:ext cx="3809910" cy="375004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129883" y="3105829"/>
            <a:ext cx="1188720" cy="567087"/>
          </a:xfrm>
          <a:prstGeom prst="rect">
            <a:avLst/>
          </a:prstGeom>
          <a:solidFill>
            <a:srgbClr val="2AB7FF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8" name="Rectangle 7"/>
          <p:cNvSpPr/>
          <p:nvPr/>
        </p:nvSpPr>
        <p:spPr>
          <a:xfrm>
            <a:off x="9129883" y="4111930"/>
            <a:ext cx="1188720" cy="567087"/>
          </a:xfrm>
          <a:prstGeom prst="rect">
            <a:avLst/>
          </a:prstGeom>
          <a:solidFill>
            <a:srgbClr val="2AB7FF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9" name="Rectangle 8"/>
          <p:cNvSpPr/>
          <p:nvPr/>
        </p:nvSpPr>
        <p:spPr>
          <a:xfrm>
            <a:off x="9129883" y="5118031"/>
            <a:ext cx="1188720" cy="567087"/>
          </a:xfrm>
          <a:prstGeom prst="rect">
            <a:avLst/>
          </a:prstGeom>
          <a:solidFill>
            <a:srgbClr val="2AB7FF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 err="1" smtClean="0"/>
          </a:p>
        </p:txBody>
      </p:sp>
      <p:sp>
        <p:nvSpPr>
          <p:cNvPr id="10" name="Rectangle 9"/>
          <p:cNvSpPr/>
          <p:nvPr/>
        </p:nvSpPr>
        <p:spPr>
          <a:xfrm>
            <a:off x="5729379" y="3239087"/>
            <a:ext cx="1188720" cy="567087"/>
          </a:xfrm>
          <a:prstGeom prst="rect">
            <a:avLst/>
          </a:prstGeom>
          <a:solidFill>
            <a:srgbClr val="2AB7FF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11" name="TextBox 10"/>
          <p:cNvSpPr txBox="1"/>
          <p:nvPr/>
        </p:nvSpPr>
        <p:spPr>
          <a:xfrm>
            <a:off x="9317721" y="3204706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image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9317720" y="4210807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image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9317719" y="5216908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image</a:t>
            </a:r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754151" y="4557859"/>
            <a:ext cx="1188720" cy="567087"/>
          </a:xfrm>
          <a:prstGeom prst="rect">
            <a:avLst/>
          </a:prstGeom>
          <a:solidFill>
            <a:srgbClr val="2AB7FF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16" name="TextBox 15"/>
          <p:cNvSpPr txBox="1"/>
          <p:nvPr/>
        </p:nvSpPr>
        <p:spPr>
          <a:xfrm>
            <a:off x="8529989" y="2142424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 smtClean="0"/>
              <a:t>Images from </a:t>
            </a:r>
            <a:r>
              <a:rPr lang="en-US" i="1" smtClean="0"/>
              <a:t>registry </a:t>
            </a:r>
            <a:br>
              <a:rPr lang="en-US" i="1" smtClean="0"/>
            </a:br>
            <a:r>
              <a:rPr lang="en-US" i="1" smtClean="0"/>
              <a:t>or local repo</a:t>
            </a:r>
            <a:endParaRPr lang="en-US" i="1"/>
          </a:p>
        </p:txBody>
      </p:sp>
      <p:sp>
        <p:nvSpPr>
          <p:cNvPr id="17" name="TextBox 16"/>
          <p:cNvSpPr txBox="1"/>
          <p:nvPr/>
        </p:nvSpPr>
        <p:spPr>
          <a:xfrm>
            <a:off x="5704607" y="3318412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Dockerfile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729379" y="4693312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Dockerfile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493147" y="2142424"/>
            <a:ext cx="17107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 smtClean="0"/>
              <a:t>Recipe to build</a:t>
            </a:r>
            <a:br>
              <a:rPr lang="en-US" i="1" dirty="0" smtClean="0"/>
            </a:br>
            <a:r>
              <a:rPr lang="en-US" i="1" dirty="0" smtClean="0"/>
              <a:t>an image</a:t>
            </a:r>
            <a:endParaRPr lang="en-US" i="1" dirty="0"/>
          </a:p>
        </p:txBody>
      </p:sp>
      <p:sp>
        <p:nvSpPr>
          <p:cNvPr id="20" name="Oval 19"/>
          <p:cNvSpPr/>
          <p:nvPr/>
        </p:nvSpPr>
        <p:spPr>
          <a:xfrm>
            <a:off x="5898453" y="4454887"/>
            <a:ext cx="219456" cy="23842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2" name="Oval 21"/>
          <p:cNvSpPr/>
          <p:nvPr/>
        </p:nvSpPr>
        <p:spPr>
          <a:xfrm>
            <a:off x="5998664" y="3127535"/>
            <a:ext cx="219456" cy="23842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3" name="Oval 22"/>
          <p:cNvSpPr/>
          <p:nvPr/>
        </p:nvSpPr>
        <p:spPr>
          <a:xfrm>
            <a:off x="9004346" y="4276260"/>
            <a:ext cx="219456" cy="23842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4" name="Oval 23"/>
          <p:cNvSpPr/>
          <p:nvPr/>
        </p:nvSpPr>
        <p:spPr>
          <a:xfrm>
            <a:off x="9001490" y="5282361"/>
            <a:ext cx="219456" cy="23842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5" name="Oval 24"/>
          <p:cNvSpPr/>
          <p:nvPr/>
        </p:nvSpPr>
        <p:spPr>
          <a:xfrm>
            <a:off x="8996590" y="3252520"/>
            <a:ext cx="219456" cy="23842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6" name="TextBox 25"/>
          <p:cNvSpPr txBox="1"/>
          <p:nvPr/>
        </p:nvSpPr>
        <p:spPr>
          <a:xfrm>
            <a:off x="6042476" y="4205855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Ports</a:t>
            </a:r>
            <a:endParaRPr lang="en-US" dirty="0">
              <a:solidFill>
                <a:srgbClr val="0070C0"/>
              </a:solidFill>
            </a:endParaRPr>
          </a:p>
        </p:txBody>
      </p:sp>
      <p:cxnSp>
        <p:nvCxnSpPr>
          <p:cNvPr id="28" name="Straight Arrow Connector 27"/>
          <p:cNvCxnSpPr>
            <a:endCxn id="20" idx="0"/>
          </p:cNvCxnSpPr>
          <p:nvPr/>
        </p:nvCxnSpPr>
        <p:spPr>
          <a:xfrm>
            <a:off x="5998664" y="3822414"/>
            <a:ext cx="9517" cy="632473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5997932" y="3855082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Links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6449910" y="3127534"/>
            <a:ext cx="219456" cy="23842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cxnSp>
        <p:nvCxnSpPr>
          <p:cNvPr id="36" name="Straight Arrow Connector 35"/>
          <p:cNvCxnSpPr>
            <a:stCxn id="10" idx="3"/>
            <a:endCxn id="25" idx="2"/>
          </p:cNvCxnSpPr>
          <p:nvPr/>
        </p:nvCxnSpPr>
        <p:spPr>
          <a:xfrm flipV="1">
            <a:off x="6918099" y="3371733"/>
            <a:ext cx="2078491" cy="150898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7" idx="3"/>
            <a:endCxn id="23" idx="2"/>
          </p:cNvCxnSpPr>
          <p:nvPr/>
        </p:nvCxnSpPr>
        <p:spPr>
          <a:xfrm>
            <a:off x="6915195" y="3503078"/>
            <a:ext cx="2089151" cy="892395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18" idx="3"/>
            <a:endCxn id="24" idx="2"/>
          </p:cNvCxnSpPr>
          <p:nvPr/>
        </p:nvCxnSpPr>
        <p:spPr>
          <a:xfrm>
            <a:off x="6939967" y="4877978"/>
            <a:ext cx="2061523" cy="523596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endCxn id="26" idx="3"/>
          </p:cNvCxnSpPr>
          <p:nvPr/>
        </p:nvCxnSpPr>
        <p:spPr>
          <a:xfrm flipH="1" flipV="1">
            <a:off x="6765751" y="4390521"/>
            <a:ext cx="2361228" cy="184666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ight Arrow 52"/>
          <p:cNvSpPr/>
          <p:nvPr/>
        </p:nvSpPr>
        <p:spPr>
          <a:xfrm>
            <a:off x="5493147" y="4645187"/>
            <a:ext cx="284110" cy="386496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54" name="Right Arrow 53"/>
          <p:cNvSpPr/>
          <p:nvPr/>
        </p:nvSpPr>
        <p:spPr>
          <a:xfrm flipH="1">
            <a:off x="10319883" y="3204706"/>
            <a:ext cx="284110" cy="386496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55" name="Right Arrow 54"/>
          <p:cNvSpPr/>
          <p:nvPr/>
        </p:nvSpPr>
        <p:spPr>
          <a:xfrm flipH="1">
            <a:off x="10319883" y="4209303"/>
            <a:ext cx="284110" cy="386496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56" name="Right Arrow 55"/>
          <p:cNvSpPr/>
          <p:nvPr/>
        </p:nvSpPr>
        <p:spPr>
          <a:xfrm flipH="1">
            <a:off x="10318598" y="5228438"/>
            <a:ext cx="284110" cy="386496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57" name="Right Arrow 56"/>
          <p:cNvSpPr/>
          <p:nvPr/>
        </p:nvSpPr>
        <p:spPr>
          <a:xfrm>
            <a:off x="5437015" y="3330577"/>
            <a:ext cx="284110" cy="386496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58" name="TextBox 57"/>
          <p:cNvSpPr txBox="1"/>
          <p:nvPr/>
        </p:nvSpPr>
        <p:spPr>
          <a:xfrm>
            <a:off x="3917371" y="3176083"/>
            <a:ext cx="15183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Startup CMD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&amp; ENVVARs</a:t>
            </a:r>
            <a:endParaRPr lang="en-US" dirty="0">
              <a:solidFill>
                <a:srgbClr val="0070C0"/>
              </a:solidFill>
            </a:endParaRPr>
          </a:p>
        </p:txBody>
      </p:sp>
      <p:cxnSp>
        <p:nvCxnSpPr>
          <p:cNvPr id="60" name="Straight Arrow Connector 59"/>
          <p:cNvCxnSpPr/>
          <p:nvPr/>
        </p:nvCxnSpPr>
        <p:spPr>
          <a:xfrm flipV="1">
            <a:off x="6893663" y="3144889"/>
            <a:ext cx="2220411" cy="176610"/>
          </a:xfrm>
          <a:prstGeom prst="straightConnector1">
            <a:avLst/>
          </a:prstGeom>
          <a:ln w="31750" cmpd="sng">
            <a:solidFill>
              <a:schemeClr val="tx2"/>
            </a:solidFill>
            <a:prstDash val="sysDot"/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 rot="21384905">
            <a:off x="6891438" y="2788024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0070C0"/>
                </a:solidFill>
              </a:rPr>
              <a:t>Startup dependency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63" name="Can 62"/>
          <p:cNvSpPr/>
          <p:nvPr/>
        </p:nvSpPr>
        <p:spPr>
          <a:xfrm>
            <a:off x="4430936" y="3985560"/>
            <a:ext cx="642273" cy="355700"/>
          </a:xfrm>
          <a:prstGeom prst="can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cxnSp>
        <p:nvCxnSpPr>
          <p:cNvPr id="64" name="Straight Arrow Connector 63"/>
          <p:cNvCxnSpPr/>
          <p:nvPr/>
        </p:nvCxnSpPr>
        <p:spPr>
          <a:xfrm flipH="1">
            <a:off x="5107504" y="3814294"/>
            <a:ext cx="639719" cy="240912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4223321" y="4341260"/>
            <a:ext cx="1069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0070C0"/>
                </a:solidFill>
              </a:rPr>
              <a:t>Volumes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68" name="Rechteck 11"/>
          <p:cNvSpPr/>
          <p:nvPr/>
        </p:nvSpPr>
        <p:spPr>
          <a:xfrm>
            <a:off x="5073209" y="5987281"/>
            <a:ext cx="50450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3"/>
              </a:rPr>
              <a:t>https://</a:t>
            </a:r>
            <a:r>
              <a:rPr lang="de-DE" dirty="0" smtClean="0">
                <a:hlinkClick r:id="rId3"/>
              </a:rPr>
              <a:t>docs.docker.com/compose/compose-file</a:t>
            </a: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69" name="Rechteck 10"/>
          <p:cNvSpPr/>
          <p:nvPr/>
        </p:nvSpPr>
        <p:spPr>
          <a:xfrm>
            <a:off x="5073209" y="6294467"/>
            <a:ext cx="47116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4"/>
              </a:rPr>
              <a:t>https://</a:t>
            </a:r>
            <a:r>
              <a:rPr lang="de-DE" dirty="0" smtClean="0">
                <a:hlinkClick r:id="rId4"/>
              </a:rPr>
              <a:t>docs.docker.com/compose/reference</a:t>
            </a:r>
            <a:r>
              <a:rPr lang="de-DE" dirty="0" smtClean="0"/>
              <a:t>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Compose</a:t>
            </a:r>
            <a:r>
              <a:rPr lang="de-DE" dirty="0" smtClean="0"/>
              <a:t>: Building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Wiring</a:t>
            </a:r>
            <a:r>
              <a:rPr lang="de-DE" dirty="0" smtClean="0"/>
              <a:t> Multiple Containers </a:t>
            </a:r>
            <a:r>
              <a:rPr lang="de-DE" dirty="0" err="1" smtClean="0"/>
              <a:t>Locally</a:t>
            </a:r>
            <a:r>
              <a:rPr lang="de-DE" dirty="0" smtClean="0"/>
              <a:t>.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13</a:t>
            </a:fld>
            <a:endParaRPr lang="de-DE"/>
          </a:p>
        </p:txBody>
      </p:sp>
      <p:sp>
        <p:nvSpPr>
          <p:cNvPr id="9" name="Rechteck 8"/>
          <p:cNvSpPr/>
          <p:nvPr/>
        </p:nvSpPr>
        <p:spPr>
          <a:xfrm>
            <a:off x="499197" y="1084743"/>
            <a:ext cx="11479444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Source Code Pro" charset="0"/>
                <a:ea typeface="Source Code Pro" charset="0"/>
                <a:cs typeface="Source Code Pro" charset="0"/>
              </a:rPr>
              <a:t>version: '2' </a:t>
            </a:r>
            <a:endParaRPr lang="en-US" sz="1600" dirty="0" smtClean="0"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600" dirty="0" smtClean="0">
                <a:latin typeface="Source Code Pro" charset="0"/>
                <a:ea typeface="Source Code Pro" charset="0"/>
                <a:cs typeface="Source Code Pro" charset="0"/>
              </a:rPr>
              <a:t>services</a:t>
            </a:r>
            <a:r>
              <a:rPr lang="en-US" sz="1600" dirty="0">
                <a:latin typeface="Source Code Pro" charset="0"/>
                <a:ea typeface="Source Code Pro" charset="0"/>
                <a:cs typeface="Source Code Pro" charset="0"/>
              </a:rPr>
              <a:t>:</a:t>
            </a:r>
            <a:endParaRPr lang="de-DE" sz="1600" b="1" dirty="0" smtClean="0"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de-DE" sz="1600" b="1" dirty="0" err="1" smtClean="0">
                <a:latin typeface="Source Code Pro" charset="0"/>
                <a:ea typeface="Source Code Pro" charset="0"/>
                <a:cs typeface="Source Code Pro" charset="0"/>
              </a:rPr>
              <a:t>consul</a:t>
            </a:r>
            <a:r>
              <a:rPr lang="de-DE" sz="1600" b="1" dirty="0">
                <a:latin typeface="Source Code Pro" charset="0"/>
                <a:ea typeface="Source Code Pro" charset="0"/>
                <a:cs typeface="Source Code Pro" charset="0"/>
              </a:rPr>
              <a:t>: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image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gliderlabs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/consul-server:0.6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command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: "-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data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-dir /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tmp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consul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-bootstrap-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expect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1 -server -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ui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-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node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consul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-server"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environment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: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  - GOMAXPROCS=10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ports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: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  - "8300:8300"     #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server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- Server RPC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address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. Default 8300.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  - "8500:8500"     #http - The HTTP API, -1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to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disable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. Default 8500.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  - "8600:8600/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udp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" #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dns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- The DNS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server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, -1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to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disable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. Default 8600.</a:t>
            </a:r>
          </a:p>
          <a:p>
            <a:pPr lvl="1"/>
            <a:endParaRPr lang="de-DE" sz="1600" dirty="0"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de-DE" sz="1600" b="1" dirty="0" err="1">
                <a:latin typeface="Source Code Pro" charset="0"/>
                <a:ea typeface="Source Code Pro" charset="0"/>
                <a:cs typeface="Source Code Pro" charset="0"/>
              </a:rPr>
              <a:t>zwitscher-chuck</a:t>
            </a:r>
            <a:r>
              <a:rPr lang="de-DE" sz="1600" b="1" dirty="0">
                <a:latin typeface="Source Code Pro" charset="0"/>
                <a:ea typeface="Source Code Pro" charset="0"/>
                <a:cs typeface="Source Code Pro" charset="0"/>
              </a:rPr>
              <a:t>: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build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: </a:t>
            </a:r>
            <a:endParaRPr lang="de-DE" sz="1600" dirty="0" smtClean="0"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	</a:t>
            </a:r>
            <a:r>
              <a:rPr lang="de-DE" sz="1600" dirty="0" err="1" smtClean="0">
                <a:latin typeface="Source Code Pro" charset="0"/>
                <a:ea typeface="Source Code Pro" charset="0"/>
                <a:cs typeface="Source Code Pro" charset="0"/>
              </a:rPr>
              <a:t>context</a:t>
            </a:r>
            <a:r>
              <a:rPr lang="de-DE" sz="1600" dirty="0" smtClean="0">
                <a:latin typeface="Source Code Pro" charset="0"/>
                <a:ea typeface="Source Code Pro" charset="0"/>
                <a:cs typeface="Source Code Pro" charset="0"/>
              </a:rPr>
              <a:t>: ../../</a:t>
            </a:r>
            <a:r>
              <a:rPr lang="de-DE" sz="1600" dirty="0" err="1" smtClean="0">
                <a:latin typeface="Source Code Pro" charset="0"/>
                <a:ea typeface="Source Code Pro" charset="0"/>
                <a:cs typeface="Source Code Pro" charset="0"/>
              </a:rPr>
              <a:t>services</a:t>
            </a:r>
            <a:r>
              <a:rPr lang="de-DE" sz="1600" dirty="0" smtClean="0"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1600" dirty="0" err="1" smtClean="0">
                <a:latin typeface="Source Code Pro" charset="0"/>
                <a:ea typeface="Source Code Pro" charset="0"/>
                <a:cs typeface="Source Code Pro" charset="0"/>
              </a:rPr>
              <a:t>zwitscher-app-chuck</a:t>
            </a:r>
            <a:endParaRPr lang="de-DE" sz="1600" dirty="0"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ports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: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  - "12340:12340"   #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chuck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REST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service</a:t>
            </a:r>
            <a:endParaRPr lang="de-DE" sz="1600" dirty="0"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links: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  -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consul</a:t>
            </a:r>
            <a:endParaRPr lang="de-DE" sz="16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6410029" y="5320463"/>
            <a:ext cx="5147563" cy="923330"/>
          </a:xfrm>
          <a:prstGeom prst="rect">
            <a:avLst/>
          </a:prstGeom>
          <a:solidFill>
            <a:srgbClr val="FFFFCC"/>
          </a:solidFill>
        </p:spPr>
        <p:txBody>
          <a:bodyPr wrap="none">
            <a:spAutoFit/>
          </a:bodyPr>
          <a:lstStyle/>
          <a:p>
            <a:r>
              <a:rPr lang="de-DE" dirty="0" err="1">
                <a:solidFill>
                  <a:srgbClr val="333333"/>
                </a:solidFill>
                <a:latin typeface="Source Code Pro" panose="020B0509030403020204" pitchFamily="49" charset="0"/>
              </a:rPr>
              <a:t>docker-compose</a:t>
            </a:r>
            <a:r>
              <a:rPr lang="de-DE" dirty="0">
                <a:solidFill>
                  <a:srgbClr val="333333"/>
                </a:solidFill>
                <a:latin typeface="Source Code Pro" panose="020B0509030403020204" pitchFamily="49" charset="0"/>
              </a:rPr>
              <a:t> -f </a:t>
            </a:r>
            <a:r>
              <a:rPr lang="de-DE" dirty="0" err="1" smtClean="0">
                <a:solidFill>
                  <a:srgbClr val="333333"/>
                </a:solidFill>
                <a:latin typeface="Source Code Pro" panose="020B0509030403020204" pitchFamily="49" charset="0"/>
              </a:rPr>
              <a:t>compose.yml</a:t>
            </a:r>
            <a:r>
              <a:rPr lang="de-DE" dirty="0" smtClean="0">
                <a:solidFill>
                  <a:srgbClr val="333333"/>
                </a:solidFill>
                <a:latin typeface="Source Code Pro" panose="020B0509030403020204" pitchFamily="49" charset="0"/>
              </a:rPr>
              <a:t> </a:t>
            </a:r>
            <a:r>
              <a:rPr lang="de-DE" dirty="0" err="1" smtClean="0">
                <a:solidFill>
                  <a:srgbClr val="333333"/>
                </a:solidFill>
                <a:latin typeface="Source Code Pro" panose="020B0509030403020204" pitchFamily="49" charset="0"/>
              </a:rPr>
              <a:t>build</a:t>
            </a:r>
            <a:endParaRPr lang="de-DE" dirty="0" smtClean="0">
              <a:solidFill>
                <a:srgbClr val="333333"/>
              </a:solidFill>
              <a:latin typeface="Source Code Pro" panose="020B0509030403020204" pitchFamily="49" charset="0"/>
            </a:endParaRPr>
          </a:p>
          <a:p>
            <a:r>
              <a:rPr lang="en-US" dirty="0" err="1">
                <a:latin typeface="Source Code Pro" panose="020B0509030403020204" pitchFamily="49" charset="0"/>
              </a:rPr>
              <a:t>docker</a:t>
            </a:r>
            <a:r>
              <a:rPr lang="en-US" dirty="0">
                <a:latin typeface="Source Code Pro" panose="020B0509030403020204" pitchFamily="49" charset="0"/>
              </a:rPr>
              <a:t>-compose -f </a:t>
            </a:r>
            <a:r>
              <a:rPr lang="de-DE" dirty="0" err="1" smtClean="0">
                <a:solidFill>
                  <a:srgbClr val="333333"/>
                </a:solidFill>
                <a:latin typeface="Source Code Pro" panose="020B0509030403020204" pitchFamily="49" charset="0"/>
              </a:rPr>
              <a:t>compose.yml</a:t>
            </a:r>
            <a:r>
              <a:rPr lang="de-DE" dirty="0" smtClean="0">
                <a:solidFill>
                  <a:srgbClr val="333333"/>
                </a:solidFill>
                <a:latin typeface="Source Code Pro" panose="020B0509030403020204" pitchFamily="49" charset="0"/>
              </a:rPr>
              <a:t> </a:t>
            </a:r>
            <a:r>
              <a:rPr lang="en-US" dirty="0" smtClean="0">
                <a:latin typeface="Source Code Pro" panose="020B0509030403020204" pitchFamily="49" charset="0"/>
              </a:rPr>
              <a:t>up –d</a:t>
            </a:r>
          </a:p>
          <a:p>
            <a:r>
              <a:rPr lang="de-DE" dirty="0" err="1">
                <a:latin typeface="Source Code Pro" panose="020B0509030403020204" pitchFamily="49" charset="0"/>
              </a:rPr>
              <a:t>docker-compose</a:t>
            </a:r>
            <a:r>
              <a:rPr lang="de-DE" dirty="0">
                <a:latin typeface="Source Code Pro" panose="020B0509030403020204" pitchFamily="49" charset="0"/>
              </a:rPr>
              <a:t> -f </a:t>
            </a:r>
            <a:r>
              <a:rPr lang="de-DE" dirty="0" err="1">
                <a:solidFill>
                  <a:srgbClr val="333333"/>
                </a:solidFill>
                <a:latin typeface="Source Code Pro" panose="020B0509030403020204" pitchFamily="49" charset="0"/>
              </a:rPr>
              <a:t>compose.yml</a:t>
            </a:r>
            <a:r>
              <a:rPr lang="de-DE" dirty="0">
                <a:solidFill>
                  <a:srgbClr val="333333"/>
                </a:solidFill>
                <a:latin typeface="Source Code Pro" panose="020B0509030403020204" pitchFamily="49" charset="0"/>
              </a:rPr>
              <a:t> </a:t>
            </a:r>
            <a:r>
              <a:rPr lang="de-DE" dirty="0" err="1" smtClean="0">
                <a:latin typeface="Source Code Pro" panose="020B0509030403020204" pitchFamily="49" charset="0"/>
              </a:rPr>
              <a:t>ps</a:t>
            </a:r>
            <a:endParaRPr lang="de-DE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4635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>
            <a:off x="0" y="0"/>
            <a:ext cx="12192000" cy="690840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</a:t>
            </a:fld>
            <a:endParaRPr lang="de-DE"/>
          </a:p>
        </p:txBody>
      </p:sp>
      <p:grpSp>
        <p:nvGrpSpPr>
          <p:cNvPr id="31" name="Group 30"/>
          <p:cNvGrpSpPr/>
          <p:nvPr/>
        </p:nvGrpSpPr>
        <p:grpSpPr>
          <a:xfrm>
            <a:off x="3007604" y="1424748"/>
            <a:ext cx="5741582" cy="4125433"/>
            <a:chOff x="2913321" y="1733517"/>
            <a:chExt cx="5741582" cy="4125433"/>
          </a:xfrm>
        </p:grpSpPr>
        <p:sp>
          <p:nvSpPr>
            <p:cNvPr id="19" name="Rounded Rectangle 18"/>
            <p:cNvSpPr/>
            <p:nvPr/>
          </p:nvSpPr>
          <p:spPr>
            <a:xfrm>
              <a:off x="2913321" y="1733517"/>
              <a:ext cx="5741582" cy="4125433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7086404" y="2795031"/>
              <a:ext cx="1334583" cy="86184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7309836" y="2997653"/>
              <a:ext cx="941030" cy="53436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7086404" y="3796234"/>
              <a:ext cx="1334583" cy="86184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7309836" y="3998856"/>
              <a:ext cx="941030" cy="53436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7086404" y="4773438"/>
              <a:ext cx="1334583" cy="86184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7309836" y="4976060"/>
              <a:ext cx="941030" cy="53436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283476" y="1744889"/>
              <a:ext cx="25250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(3) </a:t>
              </a:r>
              <a:r>
                <a:rPr lang="en-US" sz="2400" b="1" dirty="0" smtClean="0"/>
                <a:t>Composition</a:t>
              </a:r>
              <a:endParaRPr lang="en-US" sz="2400" b="1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3226791" y="2434088"/>
            <a:ext cx="3315783" cy="2849527"/>
            <a:chOff x="3127547" y="2766787"/>
            <a:chExt cx="3315783" cy="2849527"/>
          </a:xfrm>
        </p:grpSpPr>
        <p:sp>
          <p:nvSpPr>
            <p:cNvPr id="8" name="Rounded Rectangle 7"/>
            <p:cNvSpPr/>
            <p:nvPr/>
          </p:nvSpPr>
          <p:spPr>
            <a:xfrm>
              <a:off x="3127547" y="2766787"/>
              <a:ext cx="3315783" cy="284952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/>
            <a:srcRect l="7002" t="35852" r="8967" b="38960"/>
            <a:stretch/>
          </p:blipFill>
          <p:spPr>
            <a:xfrm>
              <a:off x="3456367" y="3140067"/>
              <a:ext cx="2647536" cy="793568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3302632" y="2795031"/>
              <a:ext cx="30556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(2) </a:t>
              </a:r>
              <a:r>
                <a:rPr lang="en-US" sz="2400" b="1" dirty="0" smtClean="0"/>
                <a:t>Containerization</a:t>
              </a:r>
              <a:endParaRPr lang="en-US" sz="2400" b="1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643945" y="3636956"/>
            <a:ext cx="2552720" cy="1531088"/>
            <a:chOff x="3558884" y="4000164"/>
            <a:chExt cx="2552720" cy="1531088"/>
          </a:xfrm>
        </p:grpSpPr>
        <p:sp>
          <p:nvSpPr>
            <p:cNvPr id="5" name="Rounded Rectangle 4"/>
            <p:cNvSpPr/>
            <p:nvPr/>
          </p:nvSpPr>
          <p:spPr>
            <a:xfrm>
              <a:off x="3570571" y="4000164"/>
              <a:ext cx="2477238" cy="153108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34366" y="4523646"/>
              <a:ext cx="2477238" cy="778561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558884" y="4013444"/>
              <a:ext cx="252986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(1) </a:t>
              </a:r>
              <a:r>
                <a:rPr lang="en-US" sz="2400" b="1" dirty="0" err="1" smtClean="0"/>
                <a:t>Microservice</a:t>
              </a:r>
              <a:endParaRPr lang="en-US" sz="2400" b="1" dirty="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6047322" y="1486632"/>
            <a:ext cx="2278517" cy="1551381"/>
            <a:chOff x="5962261" y="1849840"/>
            <a:chExt cx="2278517" cy="1551381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62261" y="1849840"/>
              <a:ext cx="1576149" cy="1551381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7119958" y="1999270"/>
              <a:ext cx="11208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d</a:t>
              </a:r>
              <a:r>
                <a:rPr lang="en-US" dirty="0" err="1" smtClean="0"/>
                <a:t>ocker</a:t>
              </a:r>
              <a:r>
                <a:rPr lang="en-US" dirty="0" smtClean="0"/>
                <a:t> </a:t>
              </a:r>
            </a:p>
            <a:p>
              <a:r>
                <a:rPr lang="en-US" dirty="0" smtClean="0"/>
                <a:t>compose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455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3912469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1" name="think-cell Folie" r:id="rId4" imgW="290" imgH="290" progId="TCLayout.ActiveDocument.1">
                  <p:embed/>
                </p:oleObj>
              </mc:Choice>
              <mc:Fallback>
                <p:oleObj name="think-cell Folie" r:id="rId4" imgW="290" imgH="29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40" name="Rectangle 39"/>
          <p:cNvSpPr/>
          <p:nvPr/>
        </p:nvSpPr>
        <p:spPr>
          <a:xfrm>
            <a:off x="1055823" y="2624920"/>
            <a:ext cx="9575800" cy="34854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41" name="Rechteck 4"/>
          <p:cNvSpPr/>
          <p:nvPr/>
        </p:nvSpPr>
        <p:spPr>
          <a:xfrm>
            <a:off x="1271430" y="4086558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2" name="Rechteck 5"/>
          <p:cNvSpPr/>
          <p:nvPr/>
        </p:nvSpPr>
        <p:spPr>
          <a:xfrm>
            <a:off x="1271430" y="3080916"/>
            <a:ext cx="9144587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3" name="Rechteck 7"/>
          <p:cNvSpPr/>
          <p:nvPr/>
        </p:nvSpPr>
        <p:spPr>
          <a:xfrm>
            <a:off x="1271430" y="1683993"/>
            <a:ext cx="6428219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4" name="Rechteck 8"/>
          <p:cNvSpPr/>
          <p:nvPr/>
        </p:nvSpPr>
        <p:spPr>
          <a:xfrm>
            <a:off x="1280698" y="5128651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5" name="Textfeld 12"/>
          <p:cNvSpPr txBox="1"/>
          <p:nvPr/>
        </p:nvSpPr>
        <p:spPr>
          <a:xfrm>
            <a:off x="4056634" y="5256794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6" name="Textfeld 13"/>
          <p:cNvSpPr txBox="1"/>
          <p:nvPr/>
        </p:nvSpPr>
        <p:spPr>
          <a:xfrm>
            <a:off x="4040820" y="4229806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7" name="Textfeld 14"/>
          <p:cNvSpPr txBox="1"/>
          <p:nvPr/>
        </p:nvSpPr>
        <p:spPr>
          <a:xfrm>
            <a:off x="4040820" y="3219665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8" name="Textfeld 15"/>
          <p:cNvSpPr txBox="1"/>
          <p:nvPr/>
        </p:nvSpPr>
        <p:spPr>
          <a:xfrm>
            <a:off x="1431224" y="1611230"/>
            <a:ext cx="3924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</a:t>
            </a:r>
            <a:b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</a:b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9" name="Abgerundetes Rechteck 16"/>
          <p:cNvSpPr/>
          <p:nvPr/>
        </p:nvSpPr>
        <p:spPr>
          <a:xfrm>
            <a:off x="4927600" y="1782823"/>
            <a:ext cx="2674895" cy="54332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Cloud Native App</a:t>
            </a:r>
          </a:p>
        </p:txBody>
      </p:sp>
      <p:sp>
        <p:nvSpPr>
          <p:cNvPr id="51" name="Abgerundetes Rechteck 18"/>
          <p:cNvSpPr/>
          <p:nvPr/>
        </p:nvSpPr>
        <p:spPr>
          <a:xfrm>
            <a:off x="8199203" y="4212027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52" name="Abgerundetes Rechteck 19"/>
          <p:cNvSpPr/>
          <p:nvPr/>
        </p:nvSpPr>
        <p:spPr>
          <a:xfrm>
            <a:off x="8199203" y="5256794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  <p:sp>
        <p:nvSpPr>
          <p:cNvPr id="53" name="Rechteck 23"/>
          <p:cNvSpPr/>
          <p:nvPr/>
        </p:nvSpPr>
        <p:spPr>
          <a:xfrm>
            <a:off x="7854715" y="1683017"/>
            <a:ext cx="2561301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Applications</a:t>
            </a:r>
            <a:endParaRPr lang="de-DE" sz="2400" dirty="0" smtClean="0"/>
          </a:p>
        </p:txBody>
      </p:sp>
      <p:sp>
        <p:nvSpPr>
          <p:cNvPr id="56" name="Textfeld 14"/>
          <p:cNvSpPr txBox="1"/>
          <p:nvPr/>
        </p:nvSpPr>
        <p:spPr>
          <a:xfrm>
            <a:off x="3761420" y="2584236"/>
            <a:ext cx="3709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Cluster Operating System</a:t>
            </a:r>
            <a:endParaRPr lang="de-DE" sz="2400" dirty="0"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9" name="Rechteck 4"/>
          <p:cNvSpPr/>
          <p:nvPr/>
        </p:nvSpPr>
        <p:spPr>
          <a:xfrm>
            <a:off x="1267446" y="3658859"/>
            <a:ext cx="9144587" cy="19764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50" name="Abgerundetes Rechteck 17"/>
          <p:cNvSpPr/>
          <p:nvPr/>
        </p:nvSpPr>
        <p:spPr>
          <a:xfrm>
            <a:off x="8199203" y="3168865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50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40" name="Rectangle 39"/>
          <p:cNvSpPr/>
          <p:nvPr/>
        </p:nvSpPr>
        <p:spPr>
          <a:xfrm>
            <a:off x="1055823" y="2624920"/>
            <a:ext cx="9575800" cy="34854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41" name="Rechteck 4"/>
          <p:cNvSpPr/>
          <p:nvPr/>
        </p:nvSpPr>
        <p:spPr>
          <a:xfrm>
            <a:off x="1271430" y="4086558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2" name="Rechteck 5"/>
          <p:cNvSpPr/>
          <p:nvPr/>
        </p:nvSpPr>
        <p:spPr>
          <a:xfrm>
            <a:off x="1271430" y="3080916"/>
            <a:ext cx="9144587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3" name="Rechteck 7"/>
          <p:cNvSpPr/>
          <p:nvPr/>
        </p:nvSpPr>
        <p:spPr>
          <a:xfrm>
            <a:off x="1271430" y="1683993"/>
            <a:ext cx="6428219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4" name="Rechteck 8"/>
          <p:cNvSpPr/>
          <p:nvPr/>
        </p:nvSpPr>
        <p:spPr>
          <a:xfrm>
            <a:off x="1280698" y="5128651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5" name="Textfeld 12"/>
          <p:cNvSpPr txBox="1"/>
          <p:nvPr/>
        </p:nvSpPr>
        <p:spPr>
          <a:xfrm>
            <a:off x="4074922" y="5256794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6" name="Textfeld 13"/>
          <p:cNvSpPr txBox="1"/>
          <p:nvPr/>
        </p:nvSpPr>
        <p:spPr>
          <a:xfrm>
            <a:off x="4040820" y="4229806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7" name="Textfeld 14"/>
          <p:cNvSpPr txBox="1"/>
          <p:nvPr/>
        </p:nvSpPr>
        <p:spPr>
          <a:xfrm>
            <a:off x="4040820" y="3219665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8" name="Textfeld 15"/>
          <p:cNvSpPr txBox="1"/>
          <p:nvPr/>
        </p:nvSpPr>
        <p:spPr>
          <a:xfrm>
            <a:off x="1431224" y="1611230"/>
            <a:ext cx="3924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</a:t>
            </a:r>
            <a:b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</a:b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9" name="Abgerundetes Rechteck 16"/>
          <p:cNvSpPr/>
          <p:nvPr/>
        </p:nvSpPr>
        <p:spPr>
          <a:xfrm>
            <a:off x="4927600" y="1782823"/>
            <a:ext cx="2674895" cy="54332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Cloud Native App</a:t>
            </a:r>
          </a:p>
        </p:txBody>
      </p:sp>
      <p:sp>
        <p:nvSpPr>
          <p:cNvPr id="50" name="Abgerundetes Rechteck 17"/>
          <p:cNvSpPr/>
          <p:nvPr/>
        </p:nvSpPr>
        <p:spPr>
          <a:xfrm>
            <a:off x="8199203" y="3168865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51" name="Abgerundetes Rechteck 18"/>
          <p:cNvSpPr/>
          <p:nvPr/>
        </p:nvSpPr>
        <p:spPr>
          <a:xfrm>
            <a:off x="8199203" y="4212027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52" name="Abgerundetes Rechteck 19"/>
          <p:cNvSpPr/>
          <p:nvPr/>
        </p:nvSpPr>
        <p:spPr>
          <a:xfrm>
            <a:off x="8199203" y="5256794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  <p:sp>
        <p:nvSpPr>
          <p:cNvPr id="53" name="Rechteck 23"/>
          <p:cNvSpPr/>
          <p:nvPr/>
        </p:nvSpPr>
        <p:spPr>
          <a:xfrm>
            <a:off x="7854715" y="1683017"/>
            <a:ext cx="2561301" cy="7683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Applications</a:t>
            </a:r>
            <a:endParaRPr lang="de-DE" sz="2400" dirty="0" smtClean="0"/>
          </a:p>
        </p:txBody>
      </p:sp>
      <p:sp>
        <p:nvSpPr>
          <p:cNvPr id="56" name="Textfeld 14"/>
          <p:cNvSpPr txBox="1"/>
          <p:nvPr/>
        </p:nvSpPr>
        <p:spPr>
          <a:xfrm>
            <a:off x="3761420" y="2584236"/>
            <a:ext cx="3709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Cluster Operating System</a:t>
            </a:r>
            <a:endParaRPr lang="de-DE" sz="2400" dirty="0">
              <a:latin typeface="+mj-lt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092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/>
          <a:srcRect t="1141" b="46564"/>
          <a:stretch/>
        </p:blipFill>
        <p:spPr>
          <a:xfrm>
            <a:off x="1266683" y="1436618"/>
            <a:ext cx="10326603" cy="3620233"/>
          </a:xfrm>
          <a:prstGeom prst="rect">
            <a:avLst/>
          </a:prstGeom>
        </p:spPr>
      </p:pic>
      <p:sp>
        <p:nvSpPr>
          <p:cNvPr id="5" name="Abgerundete rechteckige Legende 4"/>
          <p:cNvSpPr/>
          <p:nvPr/>
        </p:nvSpPr>
        <p:spPr>
          <a:xfrm>
            <a:off x="152400" y="1879600"/>
            <a:ext cx="1839686" cy="881743"/>
          </a:xfrm>
          <a:prstGeom prst="wedgeRoundRectCallout">
            <a:avLst>
              <a:gd name="adj1" fmla="val 78575"/>
              <a:gd name="adj2" fmla="val -15500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access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endpoints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from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the</a:t>
            </a:r>
            <a:r>
              <a:rPr lang="de-DE" sz="1600" dirty="0" smtClean="0">
                <a:solidFill>
                  <a:schemeClr val="tx1"/>
                </a:solidFill>
              </a:rPr>
              <a:t> outside?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152400" y="3686629"/>
            <a:ext cx="1839686" cy="881743"/>
          </a:xfrm>
          <a:prstGeom prst="wedgeRoundRectCallout">
            <a:avLst>
              <a:gd name="adj1" fmla="val 67924"/>
              <a:gd name="adj2" fmla="val -63648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expose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find </a:t>
            </a:r>
            <a:r>
              <a:rPr lang="de-DE" sz="1600" dirty="0" err="1" smtClean="0">
                <a:solidFill>
                  <a:schemeClr val="tx1"/>
                </a:solidFill>
              </a:rPr>
              <a:t>endpoints</a:t>
            </a:r>
            <a:r>
              <a:rPr lang="de-DE" sz="1600" dirty="0" smtClean="0">
                <a:solidFill>
                  <a:schemeClr val="tx1"/>
                </a:solidFill>
              </a:rPr>
              <a:t>?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427514" y="4417636"/>
            <a:ext cx="1839686" cy="881743"/>
          </a:xfrm>
          <a:prstGeom prst="wedgeRoundRectCallout">
            <a:avLst>
              <a:gd name="adj1" fmla="val 107569"/>
              <a:gd name="adj2" fmla="val -95747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execute</a:t>
            </a:r>
            <a:r>
              <a:rPr lang="de-DE" sz="1600" dirty="0" smtClean="0">
                <a:solidFill>
                  <a:schemeClr val="tx1"/>
                </a:solidFill>
              </a:rPr>
              <a:t> an </a:t>
            </a:r>
            <a:r>
              <a:rPr lang="de-DE" sz="1600" dirty="0" err="1" smtClean="0">
                <a:solidFill>
                  <a:schemeClr val="tx1"/>
                </a:solidFill>
              </a:rPr>
              <a:t>ops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component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8240486" y="4065514"/>
            <a:ext cx="1981200" cy="881743"/>
          </a:xfrm>
          <a:prstGeom prst="wedgeRoundRectCallout">
            <a:avLst>
              <a:gd name="adj1" fmla="val -79793"/>
              <a:gd name="adj2" fmla="val -82167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call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other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endpoints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resilient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responsive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10025743" y="3472243"/>
            <a:ext cx="2122713" cy="881743"/>
          </a:xfrm>
          <a:prstGeom prst="wedgeRoundRectCallout">
            <a:avLst>
              <a:gd name="adj1" fmla="val -77119"/>
              <a:gd name="adj2" fmla="val -96981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detect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resolve</a:t>
            </a:r>
            <a:r>
              <a:rPr lang="de-DE" sz="1600" dirty="0" smtClean="0">
                <a:solidFill>
                  <a:schemeClr val="tx1"/>
                </a:solidFill>
              </a:rPr>
              <a:t> operational </a:t>
            </a:r>
            <a:r>
              <a:rPr lang="de-DE" sz="1600" dirty="0" err="1" smtClean="0">
                <a:solidFill>
                  <a:schemeClr val="tx1"/>
                </a:solidFill>
              </a:rPr>
              <a:t>anomalies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255844" y="1628451"/>
            <a:ext cx="2558141" cy="881743"/>
          </a:xfrm>
          <a:prstGeom prst="wedgeRoundRectCallout">
            <a:avLst>
              <a:gd name="adj1" fmla="val -6153"/>
              <a:gd name="adj2" fmla="val 257400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provide</a:t>
            </a:r>
            <a:r>
              <a:rPr lang="de-DE" sz="1600" dirty="0" smtClean="0">
                <a:solidFill>
                  <a:schemeClr val="tx1"/>
                </a:solidFill>
              </a:rPr>
              <a:t> cluster-</a:t>
            </a:r>
            <a:r>
              <a:rPr lang="de-DE" sz="1600" dirty="0" err="1" smtClean="0">
                <a:solidFill>
                  <a:schemeClr val="tx1"/>
                </a:solidFill>
              </a:rPr>
              <a:t>wide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configuration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consensus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2020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kt 10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85630726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8" name="think-cell Folie" r:id="rId4" imgW="290" imgH="290" progId="TCLayout.ActiveDocument.1">
                  <p:embed/>
                </p:oleObj>
              </mc:Choice>
              <mc:Fallback>
                <p:oleObj name="think-cell Folie" r:id="rId4" imgW="290" imgH="29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6"/>
          <a:srcRect t="1141" b="46564"/>
          <a:stretch/>
        </p:blipFill>
        <p:spPr>
          <a:xfrm>
            <a:off x="2434136" y="3623177"/>
            <a:ext cx="7864065" cy="2756933"/>
          </a:xfrm>
          <a:prstGeom prst="rect">
            <a:avLst/>
          </a:prstGeom>
        </p:spPr>
      </p:pic>
      <p:grpSp>
        <p:nvGrpSpPr>
          <p:cNvPr id="15" name="Gruppieren 14"/>
          <p:cNvGrpSpPr/>
          <p:nvPr/>
        </p:nvGrpSpPr>
        <p:grpSpPr>
          <a:xfrm>
            <a:off x="4065795" y="172278"/>
            <a:ext cx="2427770" cy="3166212"/>
            <a:chOff x="4065795" y="172278"/>
            <a:chExt cx="2427770" cy="3166212"/>
          </a:xfrm>
        </p:grpSpPr>
        <p:sp>
          <p:nvSpPr>
            <p:cNvPr id="17" name="Abgerundete rechteckige Legende 16"/>
            <p:cNvSpPr/>
            <p:nvPr/>
          </p:nvSpPr>
          <p:spPr>
            <a:xfrm>
              <a:off x="4065795" y="172278"/>
              <a:ext cx="2427770" cy="3166212"/>
            </a:xfrm>
            <a:prstGeom prst="wedgeRoundRectCallout">
              <a:avLst>
                <a:gd name="adj1" fmla="val -42454"/>
                <a:gd name="adj2" fmla="val 95565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sp>
          <p:nvSpPr>
            <p:cNvPr id="18" name="Textfeld 17"/>
            <p:cNvSpPr txBox="1"/>
            <p:nvPr/>
          </p:nvSpPr>
          <p:spPr>
            <a:xfrm>
              <a:off x="4289908" y="1333595"/>
              <a:ext cx="9829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2000" dirty="0" err="1" smtClean="0">
                  <a:latin typeface="Alegreya Sans Black" panose="00000A00000000000000" pitchFamily="2" charset="0"/>
                </a:rPr>
                <a:t>Netflix</a:t>
              </a:r>
              <a:r>
                <a:rPr lang="de-DE" sz="2000" dirty="0" smtClean="0">
                  <a:latin typeface="Alegreya Sans Black" panose="00000A00000000000000" pitchFamily="2" charset="0"/>
                </a:rPr>
                <a:t> </a:t>
              </a:r>
              <a:br>
                <a:rPr lang="de-DE" sz="2000" dirty="0" smtClean="0">
                  <a:latin typeface="Alegreya Sans Black" panose="00000A00000000000000" pitchFamily="2" charset="0"/>
                </a:rPr>
              </a:br>
              <a:r>
                <a:rPr lang="de-DE" sz="2000" dirty="0" err="1" smtClean="0">
                  <a:latin typeface="Alegreya Sans Black" panose="00000A00000000000000" pitchFamily="2" charset="0"/>
                </a:rPr>
                <a:t>Eureka</a:t>
              </a:r>
              <a:endParaRPr lang="de-DE" sz="2000" dirty="0">
                <a:latin typeface="Alegreya Sans Black" panose="00000A00000000000000" pitchFamily="2" charset="0"/>
              </a:endParaRPr>
            </a:p>
          </p:txBody>
        </p:sp>
        <p:pic>
          <p:nvPicPr>
            <p:cNvPr id="13325" name="Picture 13" descr="https://1.bp.blogspot.com/-eRVgfjj-Ukc/VwgO6QWlhwI/AAAAAAAAWv4/n2uUfX_SqJAVQoquqKdNMi8Q81em6wtLQ/s1600/consul.png"/>
            <p:cNvPicPr>
              <a:picLocks noChangeAspect="1" noChangeArrowheads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8757"/>
            <a:stretch/>
          </p:blipFill>
          <p:spPr bwMode="auto">
            <a:xfrm>
              <a:off x="4184705" y="450777"/>
              <a:ext cx="1845034" cy="7116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Grafik 11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178782" y="2297336"/>
              <a:ext cx="2187386" cy="531514"/>
            </a:xfrm>
            <a:prstGeom prst="rect">
              <a:avLst/>
            </a:prstGeom>
          </p:spPr>
        </p:pic>
      </p:grpSp>
      <p:grpSp>
        <p:nvGrpSpPr>
          <p:cNvPr id="16" name="Gruppieren 15"/>
          <p:cNvGrpSpPr/>
          <p:nvPr/>
        </p:nvGrpSpPr>
        <p:grpSpPr>
          <a:xfrm>
            <a:off x="6684359" y="172278"/>
            <a:ext cx="2427770" cy="3166212"/>
            <a:chOff x="6684359" y="172278"/>
            <a:chExt cx="2427770" cy="3166212"/>
          </a:xfrm>
        </p:grpSpPr>
        <p:sp>
          <p:nvSpPr>
            <p:cNvPr id="21" name="Abgerundete rechteckige Legende 20"/>
            <p:cNvSpPr/>
            <p:nvPr/>
          </p:nvSpPr>
          <p:spPr>
            <a:xfrm>
              <a:off x="6684359" y="172278"/>
              <a:ext cx="2427770" cy="3166212"/>
            </a:xfrm>
            <a:prstGeom prst="wedgeRoundRectCallout">
              <a:avLst>
                <a:gd name="adj1" fmla="val -51188"/>
                <a:gd name="adj2" fmla="val 130305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pic>
          <p:nvPicPr>
            <p:cNvPr id="13327" name="Picture 15" descr="http://hortonworks.com/wp-content/uploads/2016/03/zookeeper.png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2165" y="368336"/>
              <a:ext cx="1166647" cy="10548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Textfeld 22"/>
            <p:cNvSpPr txBox="1"/>
            <p:nvPr/>
          </p:nvSpPr>
          <p:spPr>
            <a:xfrm>
              <a:off x="6802165" y="1340926"/>
              <a:ext cx="133562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2000" dirty="0" err="1" smtClean="0">
                  <a:latin typeface="Alegreya Sans Black" panose="00000A00000000000000" pitchFamily="2" charset="0"/>
                </a:rPr>
                <a:t>Zookeeper</a:t>
              </a:r>
              <a:endParaRPr lang="de-DE" sz="2000" dirty="0">
                <a:latin typeface="Alegreya Sans Black" panose="00000A00000000000000" pitchFamily="2" charset="0"/>
              </a:endParaRPr>
            </a:p>
          </p:txBody>
        </p:sp>
        <p:pic>
          <p:nvPicPr>
            <p:cNvPr id="13329" name="Picture 17" descr="https://coreos.com/assets/images/media/etcd2-0.png"/>
            <p:cNvPicPr>
              <a:picLocks noChangeAspect="1" noChangeArrowheads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735" t="21887" r="28784" b="26356"/>
            <a:stretch/>
          </p:blipFill>
          <p:spPr bwMode="auto">
            <a:xfrm>
              <a:off x="7181502" y="1707896"/>
              <a:ext cx="1723959" cy="7001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13" descr="https://1.bp.blogspot.com/-eRVgfjj-Ukc/VwgO6QWlhwI/AAAAAAAAWv4/n2uUfX_SqJAVQoquqKdNMi8Q81em6wtLQ/s1600/consul.png"/>
            <p:cNvPicPr>
              <a:picLocks noChangeAspect="1" noChangeArrowheads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8757"/>
            <a:stretch/>
          </p:blipFill>
          <p:spPr bwMode="auto">
            <a:xfrm>
              <a:off x="6802165" y="2517437"/>
              <a:ext cx="1845034" cy="7116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" name="Gruppieren 13"/>
          <p:cNvGrpSpPr/>
          <p:nvPr/>
        </p:nvGrpSpPr>
        <p:grpSpPr>
          <a:xfrm>
            <a:off x="185528" y="172278"/>
            <a:ext cx="3711983" cy="3166212"/>
            <a:chOff x="185528" y="172278"/>
            <a:chExt cx="3711983" cy="3166212"/>
          </a:xfrm>
        </p:grpSpPr>
        <p:pic>
          <p:nvPicPr>
            <p:cNvPr id="13318" name="Picture 6" descr="https://3.bp.blogspot.com/-Tn6rtCHVXwI/VusrwgrFeZI/AAAAAAAAA8k/LtajgfwUSL0cpRjO7bRZfKdFx50HhD6kA/s1600/kong.png"/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3978" y="917735"/>
              <a:ext cx="1580322" cy="15803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Abgerundete rechteckige Legende 2"/>
            <p:cNvSpPr/>
            <p:nvPr/>
          </p:nvSpPr>
          <p:spPr>
            <a:xfrm>
              <a:off x="185529" y="172278"/>
              <a:ext cx="3711981" cy="3166212"/>
            </a:xfrm>
            <a:prstGeom prst="wedgeRoundRectCallout">
              <a:avLst>
                <a:gd name="adj1" fmla="val 29277"/>
                <a:gd name="adj2" fmla="val 78405"/>
                <a:gd name="adj3" fmla="val 16667"/>
              </a:avLst>
            </a:prstGeom>
            <a:noFill/>
            <a:ln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pic>
          <p:nvPicPr>
            <p:cNvPr id="13314" name="Picture 2" descr="https://tyk.io/wp-content/uploads/2016/04/tyk-green.png"/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5714" y="880871"/>
              <a:ext cx="1450933" cy="567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16" name="Picture 4" descr="https://traefik.io/traefik.logo.png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49939" y="1218104"/>
              <a:ext cx="1047572" cy="14049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feld 1"/>
            <p:cNvSpPr txBox="1"/>
            <p:nvPr/>
          </p:nvSpPr>
          <p:spPr>
            <a:xfrm>
              <a:off x="291547" y="1447099"/>
              <a:ext cx="9829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2000" dirty="0" err="1" smtClean="0">
                  <a:latin typeface="Alegreya Sans Black" panose="00000A00000000000000" pitchFamily="2" charset="0"/>
                </a:rPr>
                <a:t>Netflix</a:t>
              </a:r>
              <a:r>
                <a:rPr lang="de-DE" sz="2000" dirty="0" smtClean="0">
                  <a:latin typeface="Alegreya Sans Black" panose="00000A00000000000000" pitchFamily="2" charset="0"/>
                </a:rPr>
                <a:t> </a:t>
              </a:r>
              <a:br>
                <a:rPr lang="de-DE" sz="2000" dirty="0" smtClean="0">
                  <a:latin typeface="Alegreya Sans Black" panose="00000A00000000000000" pitchFamily="2" charset="0"/>
                </a:rPr>
              </a:br>
              <a:r>
                <a:rPr lang="de-DE" sz="2000" dirty="0" err="1" smtClean="0">
                  <a:latin typeface="Alegreya Sans Black" panose="00000A00000000000000" pitchFamily="2" charset="0"/>
                </a:rPr>
                <a:t>Zuul</a:t>
              </a:r>
              <a:endParaRPr lang="de-DE" sz="2000" dirty="0">
                <a:latin typeface="Alegreya Sans Black" panose="00000A00000000000000" pitchFamily="2" charset="0"/>
              </a:endParaRPr>
            </a:p>
          </p:txBody>
        </p:sp>
        <p:pic>
          <p:nvPicPr>
            <p:cNvPr id="13320" name="Picture 8" descr="https://cdn.haproxy.com/static/img/logo.png"/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1710" y="209339"/>
              <a:ext cx="2620989" cy="6203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22" name="Picture 10" descr="https://4.bp.blogspot.com/-AIGJJHemBHU/VsWb0Gs8J-I/AAAAAAAAL2s/OsZ8IYT90a4/s1600/Nginx-Logo.png"/>
            <p:cNvPicPr>
              <a:picLocks noChangeAspect="1" noChangeArrowheads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68110" y="2212664"/>
              <a:ext cx="1125826" cy="11258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32" name="Picture 20" descr="./fabio"/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5528" y="2241865"/>
              <a:ext cx="2226578" cy="7624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0" name="Gruppieren 19"/>
          <p:cNvGrpSpPr/>
          <p:nvPr/>
        </p:nvGrpSpPr>
        <p:grpSpPr>
          <a:xfrm>
            <a:off x="8327476" y="5080741"/>
            <a:ext cx="3674786" cy="1699199"/>
            <a:chOff x="8327476" y="5080741"/>
            <a:chExt cx="3674786" cy="1699199"/>
          </a:xfrm>
        </p:grpSpPr>
        <p:sp>
          <p:nvSpPr>
            <p:cNvPr id="27" name="Abgerundete rechteckige Legende 26"/>
            <p:cNvSpPr/>
            <p:nvPr/>
          </p:nvSpPr>
          <p:spPr>
            <a:xfrm>
              <a:off x="8327476" y="5080741"/>
              <a:ext cx="3674786" cy="1699199"/>
            </a:xfrm>
            <a:prstGeom prst="wedgeRoundRectCallout">
              <a:avLst>
                <a:gd name="adj1" fmla="val -27825"/>
                <a:gd name="adj2" fmla="val -63197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pic>
          <p:nvPicPr>
            <p:cNvPr id="13" name="Grafik 12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8499754" y="5116854"/>
              <a:ext cx="3330229" cy="1546994"/>
            </a:xfrm>
            <a:prstGeom prst="rect">
              <a:avLst/>
            </a:prstGeom>
          </p:spPr>
        </p:pic>
      </p:grpSp>
      <p:grpSp>
        <p:nvGrpSpPr>
          <p:cNvPr id="19" name="Gruppieren 18"/>
          <p:cNvGrpSpPr/>
          <p:nvPr/>
        </p:nvGrpSpPr>
        <p:grpSpPr>
          <a:xfrm>
            <a:off x="8958236" y="157930"/>
            <a:ext cx="2752804" cy="3166212"/>
            <a:chOff x="8958236" y="157930"/>
            <a:chExt cx="2752804" cy="3166212"/>
          </a:xfrm>
        </p:grpSpPr>
        <p:sp>
          <p:nvSpPr>
            <p:cNvPr id="33" name="Abgerundete rechteckige Legende 32"/>
            <p:cNvSpPr/>
            <p:nvPr/>
          </p:nvSpPr>
          <p:spPr>
            <a:xfrm>
              <a:off x="9259039" y="157930"/>
              <a:ext cx="2427770" cy="3166212"/>
            </a:xfrm>
            <a:prstGeom prst="wedgeRoundRectCallout">
              <a:avLst>
                <a:gd name="adj1" fmla="val -135703"/>
                <a:gd name="adj2" fmla="val 98960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pic>
          <p:nvPicPr>
            <p:cNvPr id="13335" name="Picture 23" descr="http://www.kotancode.com/wp-content/uploads/2015/08/springboot.png"/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21469" y="538999"/>
              <a:ext cx="1741263" cy="5472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37" name="Picture 25" descr="http://wildfly-swarm.io/images/swarm_logo_final.png"/>
            <p:cNvPicPr>
              <a:picLocks noChangeAspect="1" noChangeArrowheads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58236" y="2071829"/>
              <a:ext cx="2752804" cy="7570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39" name="Picture 27" descr="http://blog.scalac.io/images/logom.png"/>
            <p:cNvPicPr>
              <a:picLocks noChangeAspect="1" noChangeArrowheads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91466" y="1467323"/>
              <a:ext cx="1766501" cy="4510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84958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40" name="Rectangle 39"/>
          <p:cNvSpPr/>
          <p:nvPr/>
        </p:nvSpPr>
        <p:spPr>
          <a:xfrm>
            <a:off x="1055823" y="2624920"/>
            <a:ext cx="9575800" cy="34854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41" name="Rechteck 4"/>
          <p:cNvSpPr/>
          <p:nvPr/>
        </p:nvSpPr>
        <p:spPr>
          <a:xfrm>
            <a:off x="1271430" y="4086558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2" name="Rechteck 5"/>
          <p:cNvSpPr/>
          <p:nvPr/>
        </p:nvSpPr>
        <p:spPr>
          <a:xfrm>
            <a:off x="1271430" y="3080916"/>
            <a:ext cx="9144587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3" name="Rechteck 7"/>
          <p:cNvSpPr/>
          <p:nvPr/>
        </p:nvSpPr>
        <p:spPr>
          <a:xfrm>
            <a:off x="1271430" y="1683993"/>
            <a:ext cx="6428219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4" name="Rechteck 8"/>
          <p:cNvSpPr/>
          <p:nvPr/>
        </p:nvSpPr>
        <p:spPr>
          <a:xfrm>
            <a:off x="1280698" y="5128651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5" name="Textfeld 12"/>
          <p:cNvSpPr txBox="1"/>
          <p:nvPr/>
        </p:nvSpPr>
        <p:spPr>
          <a:xfrm>
            <a:off x="4093210" y="5256794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6" name="Textfeld 13"/>
          <p:cNvSpPr txBox="1"/>
          <p:nvPr/>
        </p:nvSpPr>
        <p:spPr>
          <a:xfrm>
            <a:off x="4040820" y="4229806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7" name="Textfeld 14"/>
          <p:cNvSpPr txBox="1"/>
          <p:nvPr/>
        </p:nvSpPr>
        <p:spPr>
          <a:xfrm>
            <a:off x="4040820" y="3219665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8" name="Textfeld 15"/>
          <p:cNvSpPr txBox="1"/>
          <p:nvPr/>
        </p:nvSpPr>
        <p:spPr>
          <a:xfrm>
            <a:off x="1431224" y="1611230"/>
            <a:ext cx="3924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</a:t>
            </a:r>
            <a:b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</a:b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9" name="Abgerundetes Rechteck 16"/>
          <p:cNvSpPr/>
          <p:nvPr/>
        </p:nvSpPr>
        <p:spPr>
          <a:xfrm>
            <a:off x="4927600" y="1782823"/>
            <a:ext cx="2674895" cy="54332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Cloud Native App</a:t>
            </a:r>
          </a:p>
        </p:txBody>
      </p:sp>
      <p:sp>
        <p:nvSpPr>
          <p:cNvPr id="50" name="Abgerundetes Rechteck 17"/>
          <p:cNvSpPr/>
          <p:nvPr/>
        </p:nvSpPr>
        <p:spPr>
          <a:xfrm>
            <a:off x="8199203" y="3168865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51" name="Abgerundetes Rechteck 18"/>
          <p:cNvSpPr/>
          <p:nvPr/>
        </p:nvSpPr>
        <p:spPr>
          <a:xfrm>
            <a:off x="8199203" y="4212027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52" name="Abgerundetes Rechteck 19"/>
          <p:cNvSpPr/>
          <p:nvPr/>
        </p:nvSpPr>
        <p:spPr>
          <a:xfrm>
            <a:off x="8199203" y="5256794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  <p:sp>
        <p:nvSpPr>
          <p:cNvPr id="53" name="Rechteck 23"/>
          <p:cNvSpPr/>
          <p:nvPr/>
        </p:nvSpPr>
        <p:spPr>
          <a:xfrm>
            <a:off x="7854715" y="1683017"/>
            <a:ext cx="2561301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Applications</a:t>
            </a:r>
            <a:endParaRPr lang="de-DE" sz="2400" dirty="0" smtClean="0"/>
          </a:p>
        </p:txBody>
      </p:sp>
      <p:sp>
        <p:nvSpPr>
          <p:cNvPr id="56" name="Textfeld 14"/>
          <p:cNvSpPr txBox="1"/>
          <p:nvPr/>
        </p:nvSpPr>
        <p:spPr>
          <a:xfrm>
            <a:off x="3761420" y="2584236"/>
            <a:ext cx="3709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Cluster Operating System</a:t>
            </a:r>
            <a:endParaRPr lang="de-DE" sz="2400" dirty="0">
              <a:latin typeface="+mj-lt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9215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Ops</a:t>
            </a:r>
            <a:r>
              <a:rPr lang="de-DE" dirty="0" smtClean="0"/>
              <a:t> Components </a:t>
            </a:r>
            <a:r>
              <a:rPr lang="de-DE" dirty="0" err="1" smtClean="0"/>
              <a:t>can</a:t>
            </a:r>
            <a:r>
              <a:rPr lang="de-DE" dirty="0" smtClean="0"/>
              <a:t> also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carved</a:t>
            </a:r>
            <a:r>
              <a:rPr lang="de-DE" dirty="0" smtClean="0"/>
              <a:t> out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Classical</a:t>
            </a:r>
            <a:r>
              <a:rPr lang="de-DE" dirty="0" smtClean="0"/>
              <a:t> Software.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2182324" y="1614417"/>
            <a:ext cx="1388226" cy="127184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NGINX</a:t>
            </a:r>
          </a:p>
        </p:txBody>
      </p:sp>
      <p:sp>
        <p:nvSpPr>
          <p:cNvPr id="6" name="Rechteck 5"/>
          <p:cNvSpPr/>
          <p:nvPr/>
        </p:nvSpPr>
        <p:spPr>
          <a:xfrm>
            <a:off x="2182324" y="3309031"/>
            <a:ext cx="1388226" cy="127184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Tomcat</a:t>
            </a:r>
            <a:endParaRPr lang="de-DE" dirty="0" smtClean="0"/>
          </a:p>
        </p:txBody>
      </p:sp>
      <p:sp>
        <p:nvSpPr>
          <p:cNvPr id="7" name="Rechteck 6"/>
          <p:cNvSpPr/>
          <p:nvPr/>
        </p:nvSpPr>
        <p:spPr>
          <a:xfrm>
            <a:off x="2182324" y="5003645"/>
            <a:ext cx="1388226" cy="127184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MySQL</a:t>
            </a:r>
          </a:p>
        </p:txBody>
      </p:sp>
      <p:sp>
        <p:nvSpPr>
          <p:cNvPr id="8" name="Rechteck 7"/>
          <p:cNvSpPr/>
          <p:nvPr/>
        </p:nvSpPr>
        <p:spPr>
          <a:xfrm>
            <a:off x="9671593" y="1124194"/>
            <a:ext cx="434571" cy="430674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9" name="Textfeld 8"/>
          <p:cNvSpPr txBox="1"/>
          <p:nvPr/>
        </p:nvSpPr>
        <p:spPr>
          <a:xfrm>
            <a:off x="10106164" y="1154865"/>
            <a:ext cx="18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Ops</a:t>
            </a:r>
            <a:r>
              <a:rPr lang="de-DE" dirty="0" smtClean="0"/>
              <a:t> </a:t>
            </a:r>
            <a:r>
              <a:rPr lang="de-DE" dirty="0" err="1" smtClean="0"/>
              <a:t>component</a:t>
            </a:r>
            <a:endParaRPr lang="de-DE" dirty="0"/>
          </a:p>
        </p:txBody>
      </p:sp>
      <p:cxnSp>
        <p:nvCxnSpPr>
          <p:cNvPr id="11" name="Gerade Verbindung mit Pfeil 10"/>
          <p:cNvCxnSpPr>
            <a:stCxn id="5" idx="2"/>
            <a:endCxn id="6" idx="0"/>
          </p:cNvCxnSpPr>
          <p:nvPr/>
        </p:nvCxnSpPr>
        <p:spPr>
          <a:xfrm>
            <a:off x="2876437" y="2886264"/>
            <a:ext cx="0" cy="422767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>
            <a:stCxn id="6" idx="2"/>
            <a:endCxn id="7" idx="0"/>
          </p:cNvCxnSpPr>
          <p:nvPr/>
        </p:nvCxnSpPr>
        <p:spPr>
          <a:xfrm>
            <a:off x="2876437" y="4580878"/>
            <a:ext cx="0" cy="422767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753431" y="1973646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17" name="Rechteck 16"/>
          <p:cNvSpPr/>
          <p:nvPr/>
        </p:nvSpPr>
        <p:spPr>
          <a:xfrm>
            <a:off x="4417063" y="1973646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18" name="Rechteck 17"/>
          <p:cNvSpPr/>
          <p:nvPr/>
        </p:nvSpPr>
        <p:spPr>
          <a:xfrm>
            <a:off x="3753431" y="3647275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19" name="Rechteck 18"/>
          <p:cNvSpPr/>
          <p:nvPr/>
        </p:nvSpPr>
        <p:spPr>
          <a:xfrm>
            <a:off x="4417063" y="3647275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20" name="Rechteck 19"/>
          <p:cNvSpPr/>
          <p:nvPr/>
        </p:nvSpPr>
        <p:spPr>
          <a:xfrm>
            <a:off x="5091779" y="3647275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21" name="Rechteck 20"/>
          <p:cNvSpPr/>
          <p:nvPr/>
        </p:nvSpPr>
        <p:spPr>
          <a:xfrm>
            <a:off x="3783361" y="5362874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22" name="Textfeld 21"/>
          <p:cNvSpPr txBox="1"/>
          <p:nvPr/>
        </p:nvSpPr>
        <p:spPr>
          <a:xfrm>
            <a:off x="6059488" y="1646308"/>
            <a:ext cx="298030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de-DE" dirty="0" err="1"/>
              <a:t>O</a:t>
            </a:r>
            <a:r>
              <a:rPr lang="de-DE" dirty="0" err="1" smtClean="0"/>
              <a:t>ps</a:t>
            </a:r>
            <a:r>
              <a:rPr lang="de-DE" dirty="0" smtClean="0"/>
              <a:t> </a:t>
            </a:r>
            <a:r>
              <a:rPr lang="de-DE" dirty="0" err="1" smtClean="0"/>
              <a:t>component</a:t>
            </a:r>
            <a:r>
              <a:rPr lang="de-DE" dirty="0" smtClean="0"/>
              <a:t> but </a:t>
            </a:r>
            <a:r>
              <a:rPr lang="de-DE" dirty="0" err="1" smtClean="0"/>
              <a:t>has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integrated</a:t>
            </a:r>
            <a:r>
              <a:rPr lang="de-DE" dirty="0" smtClean="0"/>
              <a:t> </a:t>
            </a:r>
            <a:r>
              <a:rPr lang="de-DE" dirty="0" err="1" smtClean="0"/>
              <a:t>into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cloud</a:t>
            </a:r>
            <a:r>
              <a:rPr lang="de-DE" dirty="0" smtClean="0"/>
              <a:t> </a:t>
            </a:r>
            <a:r>
              <a:rPr lang="de-DE" dirty="0" err="1" smtClean="0"/>
              <a:t>infrastructure</a:t>
            </a: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r>
              <a:rPr lang="de-DE" dirty="0" err="1" smtClean="0"/>
              <a:t>Replace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cloud</a:t>
            </a:r>
            <a:r>
              <a:rPr lang="de-DE" dirty="0" smtClean="0"/>
              <a:t> </a:t>
            </a:r>
            <a:br>
              <a:rPr lang="de-DE" dirty="0" smtClean="0"/>
            </a:br>
            <a:r>
              <a:rPr lang="de-DE" dirty="0" err="1" smtClean="0"/>
              <a:t>infrastructure</a:t>
            </a:r>
            <a:endParaRPr lang="de-DE" dirty="0" smtClean="0"/>
          </a:p>
        </p:txBody>
      </p:sp>
      <p:sp>
        <p:nvSpPr>
          <p:cNvPr id="23" name="Textfeld 22"/>
          <p:cNvSpPr txBox="1"/>
          <p:nvPr/>
        </p:nvSpPr>
        <p:spPr>
          <a:xfrm>
            <a:off x="6046071" y="3309031"/>
            <a:ext cx="344838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Ops</a:t>
            </a:r>
            <a:r>
              <a:rPr lang="de-DE" dirty="0" smtClean="0"/>
              <a:t> </a:t>
            </a:r>
            <a:r>
              <a:rPr lang="de-DE" dirty="0" err="1" smtClean="0"/>
              <a:t>component</a:t>
            </a:r>
            <a:r>
              <a:rPr lang="de-DE" dirty="0" smtClean="0"/>
              <a:t>.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br>
              <a:rPr lang="de-DE" dirty="0" smtClean="0"/>
            </a:br>
            <a:r>
              <a:rPr lang="de-DE" dirty="0" err="1" smtClean="0"/>
              <a:t>modifications</a:t>
            </a:r>
            <a:r>
              <a:rPr lang="de-DE" dirty="0" smtClean="0"/>
              <a:t>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Configure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endpoints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environment</a:t>
            </a:r>
            <a:r>
              <a:rPr lang="de-DE" dirty="0" smtClean="0"/>
              <a:t> variables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/>
              <a:t>Remove </a:t>
            </a:r>
            <a:r>
              <a:rPr lang="de-DE" dirty="0" err="1" smtClean="0"/>
              <a:t>cross-instance</a:t>
            </a:r>
            <a:r>
              <a:rPr lang="de-DE" dirty="0" smtClean="0"/>
              <a:t> </a:t>
            </a:r>
            <a:r>
              <a:rPr lang="de-DE" dirty="0" err="1" smtClean="0"/>
              <a:t>state</a:t>
            </a:r>
            <a:endParaRPr lang="de-DE" dirty="0"/>
          </a:p>
        </p:txBody>
      </p:sp>
      <p:sp>
        <p:nvSpPr>
          <p:cNvPr id="24" name="Textfeld 23"/>
          <p:cNvSpPr txBox="1"/>
          <p:nvPr/>
        </p:nvSpPr>
        <p:spPr>
          <a:xfrm>
            <a:off x="6061058" y="5045707"/>
            <a:ext cx="34291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de-DE" dirty="0" smtClean="0"/>
              <a:t>Single </a:t>
            </a:r>
            <a:r>
              <a:rPr lang="de-DE" dirty="0" err="1" smtClean="0"/>
              <a:t>instance</a:t>
            </a: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r>
              <a:rPr lang="de-DE" dirty="0" err="1" smtClean="0"/>
              <a:t>Use</a:t>
            </a:r>
            <a:r>
              <a:rPr lang="de-DE" dirty="0" smtClean="0"/>
              <a:t> a cluster-version like </a:t>
            </a:r>
            <a:br>
              <a:rPr lang="de-DE" dirty="0" smtClean="0"/>
            </a:br>
            <a:r>
              <a:rPr lang="de-DE" dirty="0" err="1" smtClean="0"/>
              <a:t>Galera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Vitess</a:t>
            </a: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r>
              <a:rPr lang="de-DE" dirty="0" err="1" smtClean="0"/>
              <a:t>Operate</a:t>
            </a:r>
            <a:r>
              <a:rPr lang="de-DE" dirty="0" smtClean="0"/>
              <a:t> outside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cloud</a:t>
            </a:r>
            <a:endParaRPr lang="de-DE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2360911" y="1092303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Sample: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934487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58795786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4" name="think-cell Folie" r:id="rId4" imgW="290" imgH="290" progId="TCLayout.ActiveDocument.1">
                  <p:embed/>
                </p:oleObj>
              </mc:Choice>
              <mc:Fallback>
                <p:oleObj name="think-cell Folie" r:id="rId4" imgW="290" imgH="29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1055823" y="2624920"/>
            <a:ext cx="9575800" cy="34854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1271430" y="4086558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" name="Rechteck 5"/>
          <p:cNvSpPr/>
          <p:nvPr/>
        </p:nvSpPr>
        <p:spPr>
          <a:xfrm>
            <a:off x="1271430" y="3080916"/>
            <a:ext cx="9144587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1271430" y="1683993"/>
            <a:ext cx="6428219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9" name="Rechteck 8"/>
          <p:cNvSpPr/>
          <p:nvPr/>
        </p:nvSpPr>
        <p:spPr>
          <a:xfrm>
            <a:off x="1280698" y="5128651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3" name="Textfeld 12"/>
          <p:cNvSpPr txBox="1"/>
          <p:nvPr/>
        </p:nvSpPr>
        <p:spPr>
          <a:xfrm>
            <a:off x="4074922" y="5256794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4040820" y="4229806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4040820" y="3219665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1431224" y="1611230"/>
            <a:ext cx="3924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</a:t>
            </a:r>
            <a:b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</a:b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7" name="Abgerundetes Rechteck 16"/>
          <p:cNvSpPr/>
          <p:nvPr/>
        </p:nvSpPr>
        <p:spPr>
          <a:xfrm>
            <a:off x="4927600" y="1782823"/>
            <a:ext cx="2674895" cy="54332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Cloud Native App</a:t>
            </a:r>
          </a:p>
        </p:txBody>
      </p:sp>
      <p:sp>
        <p:nvSpPr>
          <p:cNvPr id="19" name="Abgerundetes Rechteck 18"/>
          <p:cNvSpPr/>
          <p:nvPr/>
        </p:nvSpPr>
        <p:spPr>
          <a:xfrm>
            <a:off x="8199203" y="4212027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20" name="Abgerundetes Rechteck 19"/>
          <p:cNvSpPr/>
          <p:nvPr/>
        </p:nvSpPr>
        <p:spPr>
          <a:xfrm>
            <a:off x="8199203" y="5256794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  <p:sp>
        <p:nvSpPr>
          <p:cNvPr id="24" name="Rechteck 23"/>
          <p:cNvSpPr/>
          <p:nvPr/>
        </p:nvSpPr>
        <p:spPr>
          <a:xfrm>
            <a:off x="7854715" y="1683017"/>
            <a:ext cx="2561301" cy="7683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Applications</a:t>
            </a:r>
            <a:endParaRPr lang="de-DE" sz="2400" dirty="0" smtClean="0"/>
          </a:p>
        </p:txBody>
      </p:sp>
      <p:sp>
        <p:nvSpPr>
          <p:cNvPr id="27" name="Textfeld 14"/>
          <p:cNvSpPr txBox="1"/>
          <p:nvPr/>
        </p:nvSpPr>
        <p:spPr>
          <a:xfrm>
            <a:off x="3761420" y="2584236"/>
            <a:ext cx="3709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Cluster Operating System</a:t>
            </a:r>
            <a:endParaRPr lang="de-DE" sz="2400" dirty="0"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21" name="Rechteck 4"/>
          <p:cNvSpPr/>
          <p:nvPr/>
        </p:nvSpPr>
        <p:spPr>
          <a:xfrm>
            <a:off x="1267446" y="3658859"/>
            <a:ext cx="9144587" cy="19764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8" name="Abgerundetes Rechteck 17"/>
          <p:cNvSpPr/>
          <p:nvPr/>
        </p:nvSpPr>
        <p:spPr>
          <a:xfrm>
            <a:off x="8199203" y="3168865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3523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qaware-folienmaster-1.01">
  <a:themeElements>
    <a:clrScheme name="QAware_Colors">
      <a:dk1>
        <a:srgbClr val="000000"/>
      </a:dk1>
      <a:lt1>
        <a:sysClr val="window" lastClr="FFFFFF"/>
      </a:lt1>
      <a:dk2>
        <a:srgbClr val="666666"/>
      </a:dk2>
      <a:lt2>
        <a:srgbClr val="D2D2D2"/>
      </a:lt2>
      <a:accent1>
        <a:srgbClr val="B34316"/>
      </a:accent1>
      <a:accent2>
        <a:srgbClr val="C84B23"/>
      </a:accent2>
      <a:accent3>
        <a:srgbClr val="CC4B29"/>
      </a:accent3>
      <a:accent4>
        <a:srgbClr val="386B9B"/>
      </a:accent4>
      <a:accent5>
        <a:srgbClr val="619CBB"/>
      </a:accent5>
      <a:accent6>
        <a:srgbClr val="B1D5E3"/>
      </a:accent6>
      <a:hlink>
        <a:srgbClr val="11365A"/>
      </a:hlink>
      <a:folHlink>
        <a:srgbClr val="B2B2B2"/>
      </a:folHlink>
    </a:clrScheme>
    <a:fontScheme name="Office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>
          <a:solidFill>
            <a:schemeClr val="accent4"/>
          </a:solidFill>
        </a:ln>
        <a:effectLst/>
      </a:spPr>
      <a:bodyPr rtlCol="0" anchor="ctr"/>
      <a:lstStyle>
        <a:defPPr algn="ctr">
          <a:defRPr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0" cmpd="sng">
          <a:solidFill>
            <a:schemeClr val="tx2"/>
          </a:solidFill>
          <a:headEnd w="lg" len="med"/>
          <a:tailEnd type="triangl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Words>386</Words>
  <Application>Microsoft Macintosh PowerPoint</Application>
  <PresentationFormat>Widescreen</PresentationFormat>
  <Paragraphs>139</Paragraphs>
  <Slides>13</Slides>
  <Notes>2</Notes>
  <HiddenSlides>3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Alegreya Sans Black</vt:lpstr>
      <vt:lpstr>Arial</vt:lpstr>
      <vt:lpstr>Arial Narrow</vt:lpstr>
      <vt:lpstr>Calibri</vt:lpstr>
      <vt:lpstr>Cambria Math</vt:lpstr>
      <vt:lpstr>Lucida Grande</vt:lpstr>
      <vt:lpstr>Source Code Pro</vt:lpstr>
      <vt:lpstr>Wingdings</vt:lpstr>
      <vt:lpstr>qaware-folienmaster-1.01</vt:lpstr>
      <vt:lpstr>think-cell Folie</vt:lpstr>
      <vt:lpstr>PowerPoint Presentation</vt:lpstr>
      <vt:lpstr>PowerPoint Presentation</vt:lpstr>
      <vt:lpstr>The Cloud Native Stack</vt:lpstr>
      <vt:lpstr>The Cloud Native Stack</vt:lpstr>
      <vt:lpstr>PowerPoint Presentation</vt:lpstr>
      <vt:lpstr>PowerPoint Presentation</vt:lpstr>
      <vt:lpstr>The Cloud Native Stack</vt:lpstr>
      <vt:lpstr>Ops Components can also be carved out of Classical Software.</vt:lpstr>
      <vt:lpstr>The Cloud Native Stack</vt:lpstr>
      <vt:lpstr>Cluster Orchestration: The Composition Part</vt:lpstr>
      <vt:lpstr>Docker Compose</vt:lpstr>
      <vt:lpstr>Docker Compose Overview</vt:lpstr>
      <vt:lpstr>Compose: Building and Wiring Multiple Containers Locally.</vt:lpstr>
    </vt:vector>
  </TitlesOfParts>
  <Company>QAware GmbH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Grundlagen von Kommunikationssystemen im Internet</dc:title>
  <dc:creator>Christine Kantsperger</dc:creator>
  <cp:lastModifiedBy>Josef Adersberger</cp:lastModifiedBy>
  <cp:revision>549</cp:revision>
  <dcterms:created xsi:type="dcterms:W3CDTF">2014-10-08T07:51:16Z</dcterms:created>
  <dcterms:modified xsi:type="dcterms:W3CDTF">2016-11-07T07:06:59Z</dcterms:modified>
</cp:coreProperties>
</file>